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2"/>
  </p:notesMasterIdLst>
  <p:sldIdLst>
    <p:sldId id="291" r:id="rId2"/>
    <p:sldId id="295" r:id="rId3"/>
    <p:sldId id="293" r:id="rId4"/>
    <p:sldId id="339" r:id="rId5"/>
    <p:sldId id="340" r:id="rId6"/>
    <p:sldId id="341" r:id="rId7"/>
    <p:sldId id="338" r:id="rId8"/>
    <p:sldId id="342" r:id="rId9"/>
    <p:sldId id="336" r:id="rId10"/>
    <p:sldId id="343" r:id="rId11"/>
    <p:sldId id="344" r:id="rId12"/>
    <p:sldId id="345" r:id="rId13"/>
    <p:sldId id="346" r:id="rId14"/>
    <p:sldId id="301" r:id="rId15"/>
    <p:sldId id="337" r:id="rId16"/>
    <p:sldId id="347" r:id="rId17"/>
    <p:sldId id="348" r:id="rId18"/>
    <p:sldId id="349" r:id="rId19"/>
    <p:sldId id="350" r:id="rId20"/>
    <p:sldId id="351" r:id="rId21"/>
    <p:sldId id="352" r:id="rId22"/>
    <p:sldId id="353" r:id="rId23"/>
    <p:sldId id="354" r:id="rId24"/>
    <p:sldId id="355" r:id="rId25"/>
    <p:sldId id="324" r:id="rId26"/>
    <p:sldId id="356" r:id="rId27"/>
    <p:sldId id="357" r:id="rId28"/>
    <p:sldId id="358" r:id="rId29"/>
    <p:sldId id="359" r:id="rId30"/>
    <p:sldId id="335" r:id="rId31"/>
  </p:sldIdLst>
  <p:sldSz cx="9144000" cy="6858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595"/>
    <p:restoredTop sz="95776"/>
  </p:normalViewPr>
  <p:slideViewPr>
    <p:cSldViewPr snapToGrid="0">
      <p:cViewPr varScale="1">
        <p:scale>
          <a:sx n="107" d="100"/>
          <a:sy n="107" d="100"/>
        </p:scale>
        <p:origin x="3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H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AB690A-B0C6-DA47-9798-2181CC6B6BFA}" type="datetimeFigureOut">
              <a:rPr lang="en-HT" smtClean="0"/>
              <a:t>25/11/2024</a:t>
            </a:fld>
            <a:endParaRPr lang="en-HT"/>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H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H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B97BAA-711B-D142-9A15-9B57DB99B5A5}" type="slidenum">
              <a:rPr lang="en-HT" smtClean="0"/>
              <a:t>‹#›</a:t>
            </a:fld>
            <a:endParaRPr lang="en-HT"/>
          </a:p>
        </p:txBody>
      </p:sp>
    </p:spTree>
    <p:extLst>
      <p:ext uri="{BB962C8B-B14F-4D97-AF65-F5344CB8AC3E}">
        <p14:creationId xmlns:p14="http://schemas.microsoft.com/office/powerpoint/2010/main" val="3590696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98B7F1-0365-8E43-90F8-3CBD0C26FD56}" type="slidenum">
              <a:rPr lang="en-US" smtClean="0"/>
              <a:t>1</a:t>
            </a:fld>
            <a:endParaRPr lang="en-US"/>
          </a:p>
        </p:txBody>
      </p:sp>
    </p:spTree>
    <p:extLst>
      <p:ext uri="{BB962C8B-B14F-4D97-AF65-F5344CB8AC3E}">
        <p14:creationId xmlns:p14="http://schemas.microsoft.com/office/powerpoint/2010/main" val="3261012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DF67886-02FF-014E-8095-52A278DCA051}" type="datetimeFigureOut">
              <a:rPr lang="en-US" smtClean="0"/>
              <a:t>11/25/24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428318537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F67886-02FF-014E-8095-52A278DCA051}"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4117350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F67886-02FF-014E-8095-52A278DCA051}"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1296727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F67886-02FF-014E-8095-52A278DCA051}" type="datetimeFigureOut">
              <a:rPr lang="en-US" smtClean="0"/>
              <a:t>11/25/24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1119577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DF67886-02FF-014E-8095-52A278DCA051}" type="datetimeFigureOut">
              <a:rPr lang="en-US" smtClean="0"/>
              <a:t>11/25/24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189081250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DF67886-02FF-014E-8095-52A278DCA051}" type="datetimeFigureOut">
              <a:rPr lang="en-US" smtClean="0"/>
              <a:t>11/25/24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3779502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DF67886-02FF-014E-8095-52A278DCA051}" type="datetimeFigureOut">
              <a:rPr lang="en-US" smtClean="0"/>
              <a:t>11/25/24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28821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F67886-02FF-014E-8095-52A278DCA051}" type="datetimeFigureOut">
              <a:rPr lang="en-US" smtClean="0"/>
              <a:t>11/25/24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3446303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F67886-02FF-014E-8095-52A278DCA051}" type="datetimeFigureOut">
              <a:rPr lang="en-US" smtClean="0"/>
              <a:t>11/25/24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2445934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DF67886-02FF-014E-8095-52A278DCA051}" type="datetimeFigureOut">
              <a:rPr lang="en-US" smtClean="0"/>
              <a:t>11/25/24</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871178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42172"/>
            <a:ext cx="4576573"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DF67886-02FF-014E-8095-52A278DCA051}" type="datetimeFigureOut">
              <a:rPr lang="en-US" smtClean="0"/>
              <a:t>11/25/24</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3956414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5DF67886-02FF-014E-8095-52A278DCA051}" type="datetimeFigureOut">
              <a:rPr lang="en-US" smtClean="0"/>
              <a:t>11/25/24</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1BDA8FE5-0565-CA44-B71D-0F7D5B7771FE}" type="slidenum">
              <a:rPr lang="en-US" smtClean="0"/>
              <a:t>‹#›</a:t>
            </a:fld>
            <a:endParaRPr lang="en-US"/>
          </a:p>
        </p:txBody>
      </p:sp>
    </p:spTree>
    <p:extLst>
      <p:ext uri="{BB962C8B-B14F-4D97-AF65-F5344CB8AC3E}">
        <p14:creationId xmlns:p14="http://schemas.microsoft.com/office/powerpoint/2010/main" val="269856837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hyperlink" Target="mailto:alexandro.disla@hanwash.org"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12F58-3B90-3B77-A257-AC770085533E}"/>
              </a:ext>
            </a:extLst>
          </p:cNvPr>
          <p:cNvSpPr>
            <a:spLocks noGrp="1"/>
          </p:cNvSpPr>
          <p:nvPr>
            <p:ph type="ctrTitle"/>
          </p:nvPr>
        </p:nvSpPr>
        <p:spPr>
          <a:xfrm>
            <a:off x="487680" y="342900"/>
            <a:ext cx="8134325" cy="2766060"/>
          </a:xfrm>
        </p:spPr>
        <p:txBody>
          <a:bodyPr>
            <a:normAutofit/>
          </a:bodyPr>
          <a:lstStyle/>
          <a:p>
            <a:r>
              <a:rPr lang="en-US" dirty="0" err="1"/>
              <a:t>Komite</a:t>
            </a:r>
            <a:r>
              <a:rPr lang="en-US" dirty="0"/>
              <a:t> </a:t>
            </a:r>
            <a:r>
              <a:rPr lang="en-US" dirty="0" err="1"/>
              <a:t>Pwen</a:t>
            </a:r>
            <a:r>
              <a:rPr lang="en-US" dirty="0"/>
              <a:t> </a:t>
            </a:r>
            <a:r>
              <a:rPr lang="en-US" dirty="0" err="1"/>
              <a:t>Dlo</a:t>
            </a:r>
            <a:br>
              <a:rPr lang="en-US" dirty="0"/>
            </a:br>
            <a:r>
              <a:rPr lang="en-US" dirty="0"/>
              <a:t>(KPE)</a:t>
            </a:r>
          </a:p>
        </p:txBody>
      </p:sp>
      <p:pic>
        <p:nvPicPr>
          <p:cNvPr id="5" name="Picture 4">
            <a:extLst>
              <a:ext uri="{FF2B5EF4-FFF2-40B4-BE49-F238E27FC236}">
                <a16:creationId xmlns:a16="http://schemas.microsoft.com/office/drawing/2014/main" id="{C25F93FB-B690-893E-8244-A4B69483E4C4}"/>
              </a:ext>
            </a:extLst>
          </p:cNvPr>
          <p:cNvPicPr>
            <a:picLocks noChangeAspect="1"/>
          </p:cNvPicPr>
          <p:nvPr/>
        </p:nvPicPr>
        <p:blipFill>
          <a:blip r:embed="rId3"/>
          <a:stretch>
            <a:fillRect/>
          </a:stretch>
        </p:blipFill>
        <p:spPr>
          <a:xfrm>
            <a:off x="563532" y="3575304"/>
            <a:ext cx="3349633" cy="2826253"/>
          </a:xfrm>
          <a:prstGeom prst="rect">
            <a:avLst/>
          </a:prstGeom>
        </p:spPr>
      </p:pic>
      <p:sp>
        <p:nvSpPr>
          <p:cNvPr id="6" name="TextBox 5">
            <a:extLst>
              <a:ext uri="{FF2B5EF4-FFF2-40B4-BE49-F238E27FC236}">
                <a16:creationId xmlns:a16="http://schemas.microsoft.com/office/drawing/2014/main" id="{3DD3F186-8901-ABAC-434E-1175BE324DFA}"/>
              </a:ext>
            </a:extLst>
          </p:cNvPr>
          <p:cNvSpPr txBox="1"/>
          <p:nvPr/>
        </p:nvSpPr>
        <p:spPr>
          <a:xfrm>
            <a:off x="5230836" y="3892710"/>
            <a:ext cx="3645074" cy="923330"/>
          </a:xfrm>
          <a:prstGeom prst="rect">
            <a:avLst/>
          </a:prstGeom>
          <a:solidFill>
            <a:schemeClr val="tx1"/>
          </a:solidFill>
          <a:ln>
            <a:solidFill>
              <a:schemeClr val="accent1"/>
            </a:solidFill>
          </a:ln>
        </p:spPr>
        <p:txBody>
          <a:bodyPr wrap="square" rtlCol="0">
            <a:spAutoFit/>
          </a:bodyPr>
          <a:lstStyle/>
          <a:p>
            <a:r>
              <a:rPr lang="en-HT" dirty="0">
                <a:solidFill>
                  <a:schemeClr val="bg1"/>
                </a:solidFill>
              </a:rPr>
              <a:t>Gid sa kreye pou edew navige tout konsol KPE and e gade ki fonsyonalite li gen ladanl.</a:t>
            </a:r>
          </a:p>
        </p:txBody>
      </p:sp>
    </p:spTree>
    <p:extLst>
      <p:ext uri="{BB962C8B-B14F-4D97-AF65-F5344CB8AC3E}">
        <p14:creationId xmlns:p14="http://schemas.microsoft.com/office/powerpoint/2010/main" val="3006955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A4C29-FBE3-861F-B079-9ADFC4DEDB10}"/>
              </a:ext>
            </a:extLst>
          </p:cNvPr>
          <p:cNvSpPr>
            <a:spLocks noGrp="1"/>
          </p:cNvSpPr>
          <p:nvPr>
            <p:ph type="title"/>
          </p:nvPr>
        </p:nvSpPr>
        <p:spPr>
          <a:xfrm>
            <a:off x="1706881" y="172212"/>
            <a:ext cx="6007608" cy="717804"/>
          </a:xfrm>
        </p:spPr>
        <p:txBody>
          <a:bodyPr>
            <a:normAutofit fontScale="90000"/>
          </a:bodyPr>
          <a:lstStyle/>
          <a:p>
            <a:r>
              <a:rPr lang="en-US" dirty="0"/>
              <a:t>KONSOL </a:t>
            </a:r>
            <a:r>
              <a:rPr lang="en-US" dirty="0" err="1"/>
              <a:t>lan</a:t>
            </a:r>
            <a:endParaRPr lang="en-HT" dirty="0"/>
          </a:p>
        </p:txBody>
      </p:sp>
      <p:pic>
        <p:nvPicPr>
          <p:cNvPr id="5" name="Picture 4">
            <a:extLst>
              <a:ext uri="{FF2B5EF4-FFF2-40B4-BE49-F238E27FC236}">
                <a16:creationId xmlns:a16="http://schemas.microsoft.com/office/drawing/2014/main" id="{0232A1AD-F3A1-62D6-6ADB-AAFFF7C843BB}"/>
              </a:ext>
            </a:extLst>
          </p:cNvPr>
          <p:cNvPicPr>
            <a:picLocks noChangeAspect="1"/>
          </p:cNvPicPr>
          <p:nvPr/>
        </p:nvPicPr>
        <p:blipFill>
          <a:blip r:embed="rId2"/>
          <a:stretch>
            <a:fillRect/>
          </a:stretch>
        </p:blipFill>
        <p:spPr>
          <a:xfrm>
            <a:off x="219772" y="2255520"/>
            <a:ext cx="8294835" cy="4413111"/>
          </a:xfrm>
          <a:prstGeom prst="rect">
            <a:avLst/>
          </a:prstGeom>
          <a:ln>
            <a:solidFill>
              <a:schemeClr val="accent1"/>
            </a:solidFill>
          </a:ln>
        </p:spPr>
      </p:pic>
      <p:sp>
        <p:nvSpPr>
          <p:cNvPr id="8" name="Rectangle 7">
            <a:extLst>
              <a:ext uri="{FF2B5EF4-FFF2-40B4-BE49-F238E27FC236}">
                <a16:creationId xmlns:a16="http://schemas.microsoft.com/office/drawing/2014/main" id="{BE63A6A5-9D82-125C-1F74-B5D5598A508B}"/>
              </a:ext>
            </a:extLst>
          </p:cNvPr>
          <p:cNvSpPr/>
          <p:nvPr/>
        </p:nvSpPr>
        <p:spPr>
          <a:xfrm flipV="1">
            <a:off x="1706881" y="2493817"/>
            <a:ext cx="396002" cy="231759"/>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TextBox 8">
            <a:extLst>
              <a:ext uri="{FF2B5EF4-FFF2-40B4-BE49-F238E27FC236}">
                <a16:creationId xmlns:a16="http://schemas.microsoft.com/office/drawing/2014/main" id="{0DCE0CE3-A211-A48A-DAE7-2F8520B9D27A}"/>
              </a:ext>
            </a:extLst>
          </p:cNvPr>
          <p:cNvSpPr txBox="1"/>
          <p:nvPr/>
        </p:nvSpPr>
        <p:spPr>
          <a:xfrm>
            <a:off x="2294997" y="977171"/>
            <a:ext cx="2023872" cy="1200329"/>
          </a:xfrm>
          <a:prstGeom prst="rect">
            <a:avLst/>
          </a:prstGeom>
          <a:solidFill>
            <a:schemeClr val="bg1"/>
          </a:solidFill>
          <a:ln>
            <a:solidFill>
              <a:schemeClr val="accent1"/>
            </a:solidFill>
          </a:ln>
        </p:spPr>
        <p:txBody>
          <a:bodyPr wrap="square" rtlCol="0">
            <a:spAutoFit/>
          </a:bodyPr>
          <a:lstStyle/>
          <a:p>
            <a:r>
              <a:rPr lang="en-HT" dirty="0"/>
              <a:t>Clike sou sa yon fwa. Paske konsol la ap ouvri sou CPE reports lan, pa defo.</a:t>
            </a:r>
          </a:p>
        </p:txBody>
      </p:sp>
      <p:cxnSp>
        <p:nvCxnSpPr>
          <p:cNvPr id="13" name="Straight Arrow Connector 12">
            <a:extLst>
              <a:ext uri="{FF2B5EF4-FFF2-40B4-BE49-F238E27FC236}">
                <a16:creationId xmlns:a16="http://schemas.microsoft.com/office/drawing/2014/main" id="{DD2075CB-4F46-556E-1E51-C83E46A06826}"/>
              </a:ext>
            </a:extLst>
          </p:cNvPr>
          <p:cNvCxnSpPr>
            <a:cxnSpLocks/>
          </p:cNvCxnSpPr>
          <p:nvPr/>
        </p:nvCxnSpPr>
        <p:spPr>
          <a:xfrm flipH="1">
            <a:off x="1987296" y="2024687"/>
            <a:ext cx="297181" cy="4616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21901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D9878-DCCA-F013-0207-11D8AA8B2418}"/>
              </a:ext>
            </a:extLst>
          </p:cNvPr>
          <p:cNvSpPr>
            <a:spLocks noGrp="1"/>
          </p:cNvSpPr>
          <p:nvPr>
            <p:ph type="title"/>
          </p:nvPr>
        </p:nvSpPr>
        <p:spPr>
          <a:xfrm>
            <a:off x="1743456" y="257556"/>
            <a:ext cx="5922264" cy="839724"/>
          </a:xfrm>
        </p:spPr>
        <p:txBody>
          <a:bodyPr/>
          <a:lstStyle/>
          <a:p>
            <a:r>
              <a:rPr lang="en-US" dirty="0"/>
              <a:t>K</a:t>
            </a:r>
            <a:r>
              <a:rPr lang="en-HT" dirty="0"/>
              <a:t>onsol lan</a:t>
            </a:r>
          </a:p>
        </p:txBody>
      </p:sp>
      <p:pic>
        <p:nvPicPr>
          <p:cNvPr id="5" name="Picture 4">
            <a:extLst>
              <a:ext uri="{FF2B5EF4-FFF2-40B4-BE49-F238E27FC236}">
                <a16:creationId xmlns:a16="http://schemas.microsoft.com/office/drawing/2014/main" id="{933E3288-F73A-B1BC-55E5-C55A012C08C6}"/>
              </a:ext>
            </a:extLst>
          </p:cNvPr>
          <p:cNvPicPr>
            <a:picLocks noChangeAspect="1"/>
          </p:cNvPicPr>
          <p:nvPr/>
        </p:nvPicPr>
        <p:blipFill>
          <a:blip r:embed="rId2"/>
          <a:stretch>
            <a:fillRect/>
          </a:stretch>
        </p:blipFill>
        <p:spPr>
          <a:xfrm>
            <a:off x="90986" y="1650670"/>
            <a:ext cx="8962028" cy="4761077"/>
          </a:xfrm>
          <a:prstGeom prst="rect">
            <a:avLst/>
          </a:prstGeom>
          <a:ln>
            <a:solidFill>
              <a:schemeClr val="accent1"/>
            </a:solidFill>
          </a:ln>
        </p:spPr>
      </p:pic>
    </p:spTree>
    <p:extLst>
      <p:ext uri="{BB962C8B-B14F-4D97-AF65-F5344CB8AC3E}">
        <p14:creationId xmlns:p14="http://schemas.microsoft.com/office/powerpoint/2010/main" val="3687561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E821D-5876-0BAB-B799-B83DCC6E1FED}"/>
              </a:ext>
            </a:extLst>
          </p:cNvPr>
          <p:cNvSpPr>
            <a:spLocks noGrp="1"/>
          </p:cNvSpPr>
          <p:nvPr>
            <p:ph type="title"/>
          </p:nvPr>
        </p:nvSpPr>
        <p:spPr>
          <a:xfrm>
            <a:off x="1616964" y="292608"/>
            <a:ext cx="5910072" cy="669036"/>
          </a:xfrm>
        </p:spPr>
        <p:txBody>
          <a:bodyPr>
            <a:normAutofit fontScale="90000"/>
          </a:bodyPr>
          <a:lstStyle/>
          <a:p>
            <a:r>
              <a:rPr lang="en-US" dirty="0"/>
              <a:t>K</a:t>
            </a:r>
            <a:r>
              <a:rPr lang="en-HT" dirty="0"/>
              <a:t>onsol lan</a:t>
            </a:r>
          </a:p>
        </p:txBody>
      </p:sp>
      <p:pic>
        <p:nvPicPr>
          <p:cNvPr id="5" name="Picture 4">
            <a:extLst>
              <a:ext uri="{FF2B5EF4-FFF2-40B4-BE49-F238E27FC236}">
                <a16:creationId xmlns:a16="http://schemas.microsoft.com/office/drawing/2014/main" id="{6FF44B0A-E788-947E-7DAB-0612BB5C3BFB}"/>
              </a:ext>
            </a:extLst>
          </p:cNvPr>
          <p:cNvPicPr>
            <a:picLocks noChangeAspect="1"/>
          </p:cNvPicPr>
          <p:nvPr/>
        </p:nvPicPr>
        <p:blipFill>
          <a:blip r:embed="rId2"/>
          <a:stretch>
            <a:fillRect/>
          </a:stretch>
        </p:blipFill>
        <p:spPr>
          <a:xfrm>
            <a:off x="109128" y="1650669"/>
            <a:ext cx="8925743" cy="4734827"/>
          </a:xfrm>
          <a:prstGeom prst="rect">
            <a:avLst/>
          </a:prstGeom>
          <a:ln>
            <a:solidFill>
              <a:schemeClr val="accent1"/>
            </a:solidFill>
          </a:ln>
        </p:spPr>
      </p:pic>
    </p:spTree>
    <p:extLst>
      <p:ext uri="{BB962C8B-B14F-4D97-AF65-F5344CB8AC3E}">
        <p14:creationId xmlns:p14="http://schemas.microsoft.com/office/powerpoint/2010/main" val="1237548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F3467-2C5C-B743-08CB-78F63B7B8B36}"/>
              </a:ext>
            </a:extLst>
          </p:cNvPr>
          <p:cNvSpPr>
            <a:spLocks noGrp="1"/>
          </p:cNvSpPr>
          <p:nvPr>
            <p:ph type="title"/>
          </p:nvPr>
        </p:nvSpPr>
        <p:spPr>
          <a:xfrm>
            <a:off x="1719072" y="245364"/>
            <a:ext cx="5897880" cy="583692"/>
          </a:xfrm>
        </p:spPr>
        <p:txBody>
          <a:bodyPr>
            <a:normAutofit fontScale="90000"/>
          </a:bodyPr>
          <a:lstStyle/>
          <a:p>
            <a:r>
              <a:rPr lang="en-US" dirty="0"/>
              <a:t>K</a:t>
            </a:r>
            <a:r>
              <a:rPr lang="en-HT" dirty="0"/>
              <a:t>onsol lan</a:t>
            </a:r>
          </a:p>
        </p:txBody>
      </p:sp>
      <p:pic>
        <p:nvPicPr>
          <p:cNvPr id="5" name="Picture 4">
            <a:extLst>
              <a:ext uri="{FF2B5EF4-FFF2-40B4-BE49-F238E27FC236}">
                <a16:creationId xmlns:a16="http://schemas.microsoft.com/office/drawing/2014/main" id="{680DAFA2-642D-23BF-3C18-A4B057A7F2EE}"/>
              </a:ext>
            </a:extLst>
          </p:cNvPr>
          <p:cNvPicPr>
            <a:picLocks noChangeAspect="1"/>
          </p:cNvPicPr>
          <p:nvPr/>
        </p:nvPicPr>
        <p:blipFill>
          <a:blip r:embed="rId2"/>
          <a:stretch>
            <a:fillRect/>
          </a:stretch>
        </p:blipFill>
        <p:spPr>
          <a:xfrm>
            <a:off x="166255" y="1947553"/>
            <a:ext cx="8629693" cy="4584524"/>
          </a:xfrm>
          <a:prstGeom prst="rect">
            <a:avLst/>
          </a:prstGeom>
          <a:ln>
            <a:solidFill>
              <a:schemeClr val="accent1"/>
            </a:solidFill>
          </a:ln>
        </p:spPr>
      </p:pic>
    </p:spTree>
    <p:extLst>
      <p:ext uri="{BB962C8B-B14F-4D97-AF65-F5344CB8AC3E}">
        <p14:creationId xmlns:p14="http://schemas.microsoft.com/office/powerpoint/2010/main" val="40286700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AAE40-4C66-3818-3699-35C1F17E71A9}"/>
              </a:ext>
            </a:extLst>
          </p:cNvPr>
          <p:cNvSpPr>
            <a:spLocks noGrp="1"/>
          </p:cNvSpPr>
          <p:nvPr>
            <p:ph type="title"/>
          </p:nvPr>
        </p:nvSpPr>
        <p:spPr>
          <a:xfrm>
            <a:off x="1106424" y="2386744"/>
            <a:ext cx="6940296" cy="851756"/>
          </a:xfrm>
        </p:spPr>
        <p:txBody>
          <a:bodyPr/>
          <a:lstStyle/>
          <a:p>
            <a:r>
              <a:rPr lang="en-HT" dirty="0"/>
              <a:t>Fonsyonalite</a:t>
            </a:r>
          </a:p>
        </p:txBody>
      </p:sp>
      <p:sp>
        <p:nvSpPr>
          <p:cNvPr id="3" name="Text Placeholder 2">
            <a:extLst>
              <a:ext uri="{FF2B5EF4-FFF2-40B4-BE49-F238E27FC236}">
                <a16:creationId xmlns:a16="http://schemas.microsoft.com/office/drawing/2014/main" id="{C50C8AD7-A0D4-3365-1392-077AED9A55F2}"/>
              </a:ext>
            </a:extLst>
          </p:cNvPr>
          <p:cNvSpPr>
            <a:spLocks noGrp="1"/>
          </p:cNvSpPr>
          <p:nvPr>
            <p:ph type="body" idx="1"/>
          </p:nvPr>
        </p:nvSpPr>
        <p:spPr>
          <a:xfrm>
            <a:off x="2021396" y="4352465"/>
            <a:ext cx="5101209" cy="422735"/>
          </a:xfrm>
        </p:spPr>
        <p:txBody>
          <a:bodyPr/>
          <a:lstStyle/>
          <a:p>
            <a:r>
              <a:rPr lang="en-HT" dirty="0"/>
              <a:t>Kisa yo ye?</a:t>
            </a:r>
          </a:p>
        </p:txBody>
      </p:sp>
    </p:spTree>
    <p:extLst>
      <p:ext uri="{BB962C8B-B14F-4D97-AF65-F5344CB8AC3E}">
        <p14:creationId xmlns:p14="http://schemas.microsoft.com/office/powerpoint/2010/main" val="2045295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AA2E5-362F-AF03-7167-B7BFB3A082B7}"/>
              </a:ext>
            </a:extLst>
          </p:cNvPr>
          <p:cNvSpPr>
            <a:spLocks noGrp="1"/>
          </p:cNvSpPr>
          <p:nvPr>
            <p:ph type="ctrTitle"/>
          </p:nvPr>
        </p:nvSpPr>
        <p:spPr>
          <a:xfrm>
            <a:off x="1102240" y="914204"/>
            <a:ext cx="6939520" cy="1645920"/>
          </a:xfrm>
        </p:spPr>
        <p:txBody>
          <a:bodyPr/>
          <a:lstStyle/>
          <a:p>
            <a:r>
              <a:rPr lang="en-US" dirty="0"/>
              <a:t>Rapport </a:t>
            </a:r>
            <a:r>
              <a:rPr lang="en-US" dirty="0" err="1"/>
              <a:t>cpe</a:t>
            </a:r>
            <a:endParaRPr lang="en-HT" dirty="0"/>
          </a:p>
        </p:txBody>
      </p:sp>
      <p:sp>
        <p:nvSpPr>
          <p:cNvPr id="3" name="Subtitle 2">
            <a:extLst>
              <a:ext uri="{FF2B5EF4-FFF2-40B4-BE49-F238E27FC236}">
                <a16:creationId xmlns:a16="http://schemas.microsoft.com/office/drawing/2014/main" id="{E555A16F-882D-9EA4-9517-8118708FDB57}"/>
              </a:ext>
            </a:extLst>
          </p:cNvPr>
          <p:cNvSpPr>
            <a:spLocks noGrp="1"/>
          </p:cNvSpPr>
          <p:nvPr>
            <p:ph type="subTitle" idx="1"/>
          </p:nvPr>
        </p:nvSpPr>
        <p:spPr>
          <a:xfrm>
            <a:off x="1900052" y="3198359"/>
            <a:ext cx="5008796" cy="2881807"/>
          </a:xfrm>
          <a:solidFill>
            <a:schemeClr val="tx1"/>
          </a:solidFill>
          <a:ln>
            <a:solidFill>
              <a:schemeClr val="accent1"/>
            </a:solidFill>
          </a:ln>
        </p:spPr>
        <p:txBody>
          <a:bodyPr>
            <a:noAutofit/>
          </a:bodyPr>
          <a:lstStyle/>
          <a:p>
            <a:r>
              <a:rPr lang="en-HT" sz="1600" dirty="0">
                <a:solidFill>
                  <a:schemeClr val="bg1"/>
                </a:solidFill>
              </a:rPr>
              <a:t>Rapport CPE:</a:t>
            </a:r>
          </a:p>
          <a:p>
            <a:pPr algn="just"/>
            <a:endParaRPr lang="en-US" sz="1600" dirty="0">
              <a:solidFill>
                <a:schemeClr val="bg1"/>
              </a:solidFill>
            </a:endParaRPr>
          </a:p>
          <a:p>
            <a:pPr marL="342900" indent="-342900" algn="just">
              <a:buFont typeface="Arial" panose="020B0604020202020204" pitchFamily="34" charset="0"/>
              <a:buChar char="•"/>
            </a:pPr>
            <a:r>
              <a:rPr lang="en-US" sz="1200" dirty="0" err="1">
                <a:solidFill>
                  <a:schemeClr val="bg1"/>
                </a:solidFill>
              </a:rPr>
              <a:t>Sektyon</a:t>
            </a:r>
            <a:r>
              <a:rPr lang="en-US" sz="1200" dirty="0">
                <a:solidFill>
                  <a:schemeClr val="bg1"/>
                </a:solidFill>
              </a:rPr>
              <a:t> </a:t>
            </a:r>
            <a:r>
              <a:rPr lang="en-US" sz="1200" dirty="0" err="1">
                <a:solidFill>
                  <a:schemeClr val="bg1"/>
                </a:solidFill>
              </a:rPr>
              <a:t>Antet</a:t>
            </a:r>
            <a:endParaRPr lang="en-US" sz="1200" dirty="0">
              <a:solidFill>
                <a:schemeClr val="bg1"/>
              </a:solidFill>
            </a:endParaRPr>
          </a:p>
          <a:p>
            <a:pPr marL="342900" indent="-342900" algn="just">
              <a:buFont typeface="Arial" panose="020B0604020202020204" pitchFamily="34" charset="0"/>
              <a:buChar char="•"/>
            </a:pPr>
            <a:r>
              <a:rPr lang="en-US" sz="1200" dirty="0" err="1">
                <a:solidFill>
                  <a:schemeClr val="bg1"/>
                </a:solidFill>
              </a:rPr>
              <a:t>Sektyon</a:t>
            </a:r>
            <a:r>
              <a:rPr lang="en-US" sz="1200" dirty="0">
                <a:solidFill>
                  <a:schemeClr val="bg1"/>
                </a:solidFill>
              </a:rPr>
              <a:t> Kat</a:t>
            </a:r>
          </a:p>
          <a:p>
            <a:pPr marL="342900" indent="-342900" algn="just">
              <a:buFont typeface="Arial" panose="020B0604020202020204" pitchFamily="34" charset="0"/>
              <a:buChar char="•"/>
            </a:pPr>
            <a:r>
              <a:rPr lang="en-US" sz="1200" dirty="0" err="1">
                <a:solidFill>
                  <a:schemeClr val="bg1"/>
                </a:solidFill>
              </a:rPr>
              <a:t>Sektyon</a:t>
            </a:r>
            <a:r>
              <a:rPr lang="en-US" sz="1200" dirty="0">
                <a:solidFill>
                  <a:schemeClr val="bg1"/>
                </a:solidFill>
              </a:rPr>
              <a:t> </a:t>
            </a:r>
            <a:r>
              <a:rPr lang="en-US" sz="1200" dirty="0" err="1">
                <a:solidFill>
                  <a:schemeClr val="bg1"/>
                </a:solidFill>
              </a:rPr>
              <a:t>Kominote</a:t>
            </a:r>
            <a:endParaRPr lang="en-US" sz="1200" dirty="0">
              <a:solidFill>
                <a:schemeClr val="bg1"/>
              </a:solidFill>
            </a:endParaRPr>
          </a:p>
          <a:p>
            <a:pPr marL="342900" indent="-342900" algn="just">
              <a:buFont typeface="Arial" panose="020B0604020202020204" pitchFamily="34" charset="0"/>
              <a:buChar char="•"/>
            </a:pPr>
            <a:r>
              <a:rPr lang="en-US" sz="1200" dirty="0" err="1">
                <a:solidFill>
                  <a:schemeClr val="bg1"/>
                </a:solidFill>
              </a:rPr>
              <a:t>Sektyon</a:t>
            </a:r>
            <a:r>
              <a:rPr lang="en-US" sz="1200" dirty="0">
                <a:solidFill>
                  <a:schemeClr val="bg1"/>
                </a:solidFill>
              </a:rPr>
              <a:t> </a:t>
            </a:r>
            <a:r>
              <a:rPr lang="en-US" sz="1200" dirty="0" err="1">
                <a:solidFill>
                  <a:schemeClr val="bg1"/>
                </a:solidFill>
              </a:rPr>
              <a:t>Inspektyon</a:t>
            </a:r>
            <a:endParaRPr lang="en-US" sz="1200" dirty="0">
              <a:solidFill>
                <a:schemeClr val="bg1"/>
              </a:solidFill>
            </a:endParaRPr>
          </a:p>
          <a:p>
            <a:pPr marL="342900" indent="-342900" algn="just">
              <a:buFont typeface="Arial" panose="020B0604020202020204" pitchFamily="34" charset="0"/>
              <a:buChar char="•"/>
            </a:pPr>
            <a:r>
              <a:rPr lang="en-US" sz="1200" dirty="0" err="1">
                <a:solidFill>
                  <a:schemeClr val="bg1"/>
                </a:solidFill>
              </a:rPr>
              <a:t>Sektyon</a:t>
            </a:r>
            <a:r>
              <a:rPr lang="en-US" sz="1200" dirty="0">
                <a:solidFill>
                  <a:schemeClr val="bg1"/>
                </a:solidFill>
              </a:rPr>
              <a:t> </a:t>
            </a:r>
            <a:r>
              <a:rPr lang="en-US" sz="1200" dirty="0" err="1">
                <a:solidFill>
                  <a:schemeClr val="bg1"/>
                </a:solidFill>
              </a:rPr>
              <a:t>finans</a:t>
            </a:r>
            <a:endParaRPr lang="en-US" sz="1200" dirty="0">
              <a:solidFill>
                <a:schemeClr val="bg1"/>
              </a:solidFill>
            </a:endParaRPr>
          </a:p>
          <a:p>
            <a:pPr marL="342900" indent="-342900" algn="just">
              <a:buFont typeface="Arial" panose="020B0604020202020204" pitchFamily="34" charset="0"/>
              <a:buChar char="•"/>
            </a:pPr>
            <a:endParaRPr lang="en-US" sz="1200" dirty="0">
              <a:solidFill>
                <a:schemeClr val="bg1"/>
              </a:solidFill>
            </a:endParaRPr>
          </a:p>
        </p:txBody>
      </p:sp>
    </p:spTree>
    <p:extLst>
      <p:ext uri="{BB962C8B-B14F-4D97-AF65-F5344CB8AC3E}">
        <p14:creationId xmlns:p14="http://schemas.microsoft.com/office/powerpoint/2010/main" val="28488757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2DEFF-283A-2970-9F1D-EE382E75D1C2}"/>
              </a:ext>
            </a:extLst>
          </p:cNvPr>
          <p:cNvSpPr>
            <a:spLocks noGrp="1"/>
          </p:cNvSpPr>
          <p:nvPr>
            <p:ph type="title"/>
          </p:nvPr>
        </p:nvSpPr>
        <p:spPr>
          <a:xfrm>
            <a:off x="1625346" y="201665"/>
            <a:ext cx="5893308" cy="437388"/>
          </a:xfrm>
        </p:spPr>
        <p:txBody>
          <a:bodyPr>
            <a:normAutofit fontScale="90000"/>
          </a:bodyPr>
          <a:lstStyle/>
          <a:p>
            <a:r>
              <a:rPr lang="en-HT" dirty="0"/>
              <a:t>Opsyon ki nan antet</a:t>
            </a:r>
          </a:p>
        </p:txBody>
      </p:sp>
      <p:pic>
        <p:nvPicPr>
          <p:cNvPr id="7" name="Picture 6">
            <a:extLst>
              <a:ext uri="{FF2B5EF4-FFF2-40B4-BE49-F238E27FC236}">
                <a16:creationId xmlns:a16="http://schemas.microsoft.com/office/drawing/2014/main" id="{89705D85-7519-D717-560B-FF045F2E3609}"/>
              </a:ext>
            </a:extLst>
          </p:cNvPr>
          <p:cNvPicPr>
            <a:picLocks noChangeAspect="1"/>
          </p:cNvPicPr>
          <p:nvPr/>
        </p:nvPicPr>
        <p:blipFill>
          <a:blip r:embed="rId2"/>
          <a:stretch>
            <a:fillRect/>
          </a:stretch>
        </p:blipFill>
        <p:spPr>
          <a:xfrm>
            <a:off x="123866" y="2072477"/>
            <a:ext cx="8896268" cy="4719192"/>
          </a:xfrm>
          <a:prstGeom prst="rect">
            <a:avLst/>
          </a:prstGeom>
          <a:ln>
            <a:solidFill>
              <a:schemeClr val="accent1"/>
            </a:solidFill>
          </a:ln>
        </p:spPr>
      </p:pic>
      <p:sp>
        <p:nvSpPr>
          <p:cNvPr id="5" name="Rectangle 4">
            <a:extLst>
              <a:ext uri="{FF2B5EF4-FFF2-40B4-BE49-F238E27FC236}">
                <a16:creationId xmlns:a16="http://schemas.microsoft.com/office/drawing/2014/main" id="{1F60796A-8CCE-357C-D65B-2F31B2986EDF}"/>
              </a:ext>
            </a:extLst>
          </p:cNvPr>
          <p:cNvSpPr/>
          <p:nvPr/>
        </p:nvSpPr>
        <p:spPr>
          <a:xfrm>
            <a:off x="123866" y="2912463"/>
            <a:ext cx="2512455" cy="947018"/>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7F9847CF-10BD-83D3-6EC4-186A635DADF9}"/>
              </a:ext>
            </a:extLst>
          </p:cNvPr>
          <p:cNvSpPr txBox="1"/>
          <p:nvPr/>
        </p:nvSpPr>
        <p:spPr>
          <a:xfrm>
            <a:off x="3696710" y="1617894"/>
            <a:ext cx="2206752" cy="923330"/>
          </a:xfrm>
          <a:prstGeom prst="rect">
            <a:avLst/>
          </a:prstGeom>
          <a:solidFill>
            <a:schemeClr val="bg1"/>
          </a:solidFill>
          <a:ln>
            <a:solidFill>
              <a:schemeClr val="accent1"/>
            </a:solidFill>
          </a:ln>
        </p:spPr>
        <p:txBody>
          <a:bodyPr wrap="square" rtlCol="0">
            <a:spAutoFit/>
          </a:bodyPr>
          <a:lstStyle/>
          <a:p>
            <a:r>
              <a:rPr lang="en-HT" dirty="0"/>
              <a:t>Pa defo, Nou mete opsyon komin lan sou Cavaillon</a:t>
            </a:r>
          </a:p>
        </p:txBody>
      </p:sp>
    </p:spTree>
    <p:extLst>
      <p:ext uri="{BB962C8B-B14F-4D97-AF65-F5344CB8AC3E}">
        <p14:creationId xmlns:p14="http://schemas.microsoft.com/office/powerpoint/2010/main" val="2458660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2DEFF-283A-2970-9F1D-EE382E75D1C2}"/>
              </a:ext>
            </a:extLst>
          </p:cNvPr>
          <p:cNvSpPr>
            <a:spLocks noGrp="1"/>
          </p:cNvSpPr>
          <p:nvPr>
            <p:ph type="title"/>
          </p:nvPr>
        </p:nvSpPr>
        <p:spPr>
          <a:xfrm>
            <a:off x="1625346" y="201665"/>
            <a:ext cx="5893308" cy="437388"/>
          </a:xfrm>
        </p:spPr>
        <p:txBody>
          <a:bodyPr>
            <a:normAutofit fontScale="90000"/>
          </a:bodyPr>
          <a:lstStyle/>
          <a:p>
            <a:r>
              <a:rPr lang="en-HT" dirty="0"/>
              <a:t>O</a:t>
            </a:r>
            <a:r>
              <a:rPr lang="en-US" dirty="0"/>
              <a:t>p</a:t>
            </a:r>
            <a:r>
              <a:rPr lang="en-HT" dirty="0"/>
              <a:t>syon ki nan ANtet</a:t>
            </a:r>
          </a:p>
        </p:txBody>
      </p:sp>
      <p:pic>
        <p:nvPicPr>
          <p:cNvPr id="4" name="Picture 3">
            <a:extLst>
              <a:ext uri="{FF2B5EF4-FFF2-40B4-BE49-F238E27FC236}">
                <a16:creationId xmlns:a16="http://schemas.microsoft.com/office/drawing/2014/main" id="{A2BD00E7-928F-B87C-2AFD-94EE94D75D3B}"/>
              </a:ext>
            </a:extLst>
          </p:cNvPr>
          <p:cNvPicPr>
            <a:picLocks noChangeAspect="1"/>
          </p:cNvPicPr>
          <p:nvPr/>
        </p:nvPicPr>
        <p:blipFill>
          <a:blip r:embed="rId2"/>
          <a:stretch>
            <a:fillRect/>
          </a:stretch>
        </p:blipFill>
        <p:spPr>
          <a:xfrm>
            <a:off x="64843" y="1664545"/>
            <a:ext cx="9014312" cy="4767726"/>
          </a:xfrm>
          <a:prstGeom prst="rect">
            <a:avLst/>
          </a:prstGeom>
          <a:ln>
            <a:solidFill>
              <a:schemeClr val="accent1"/>
            </a:solidFill>
          </a:ln>
        </p:spPr>
      </p:pic>
      <p:sp>
        <p:nvSpPr>
          <p:cNvPr id="8" name="Rectangle 7">
            <a:extLst>
              <a:ext uri="{FF2B5EF4-FFF2-40B4-BE49-F238E27FC236}">
                <a16:creationId xmlns:a16="http://schemas.microsoft.com/office/drawing/2014/main" id="{31134526-E3AC-A791-469E-532BD6DE06DE}"/>
              </a:ext>
            </a:extLst>
          </p:cNvPr>
          <p:cNvSpPr/>
          <p:nvPr/>
        </p:nvSpPr>
        <p:spPr>
          <a:xfrm>
            <a:off x="2605129" y="2669415"/>
            <a:ext cx="2679390" cy="252404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TextBox 8">
            <a:extLst>
              <a:ext uri="{FF2B5EF4-FFF2-40B4-BE49-F238E27FC236}">
                <a16:creationId xmlns:a16="http://schemas.microsoft.com/office/drawing/2014/main" id="{56165F24-2A86-8CD1-6285-C0A7201ECF2E}"/>
              </a:ext>
            </a:extLst>
          </p:cNvPr>
          <p:cNvSpPr txBox="1"/>
          <p:nvPr/>
        </p:nvSpPr>
        <p:spPr>
          <a:xfrm>
            <a:off x="4571999" y="1304544"/>
            <a:ext cx="2316480" cy="923330"/>
          </a:xfrm>
          <a:prstGeom prst="rect">
            <a:avLst/>
          </a:prstGeom>
          <a:solidFill>
            <a:schemeClr val="bg1"/>
          </a:solidFill>
          <a:ln>
            <a:solidFill>
              <a:schemeClr val="accent1"/>
            </a:solidFill>
          </a:ln>
        </p:spPr>
        <p:txBody>
          <a:bodyPr wrap="square" rtlCol="0">
            <a:spAutoFit/>
          </a:bodyPr>
          <a:lstStyle/>
          <a:p>
            <a:r>
              <a:rPr lang="en-US" dirty="0"/>
              <a:t>T</a:t>
            </a:r>
            <a:r>
              <a:rPr lang="en-HT" dirty="0"/>
              <a:t>out pwen dlo ki anregistre pou komin Cavaillon yo la.</a:t>
            </a:r>
          </a:p>
        </p:txBody>
      </p:sp>
    </p:spTree>
    <p:extLst>
      <p:ext uri="{BB962C8B-B14F-4D97-AF65-F5344CB8AC3E}">
        <p14:creationId xmlns:p14="http://schemas.microsoft.com/office/powerpoint/2010/main" val="125235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D957F-E1DD-8468-36AC-E54B6D1D4B07}"/>
              </a:ext>
            </a:extLst>
          </p:cNvPr>
          <p:cNvSpPr>
            <a:spLocks noGrp="1"/>
          </p:cNvSpPr>
          <p:nvPr>
            <p:ph type="title"/>
          </p:nvPr>
        </p:nvSpPr>
        <p:spPr>
          <a:xfrm>
            <a:off x="1586484" y="306324"/>
            <a:ext cx="5971032" cy="656844"/>
          </a:xfrm>
        </p:spPr>
        <p:txBody>
          <a:bodyPr>
            <a:normAutofit fontScale="90000"/>
          </a:bodyPr>
          <a:lstStyle/>
          <a:p>
            <a:r>
              <a:rPr lang="en-HT" dirty="0"/>
              <a:t>Afiche done nan konsol lan</a:t>
            </a:r>
          </a:p>
        </p:txBody>
      </p:sp>
      <p:pic>
        <p:nvPicPr>
          <p:cNvPr id="5" name="Picture 4">
            <a:extLst>
              <a:ext uri="{FF2B5EF4-FFF2-40B4-BE49-F238E27FC236}">
                <a16:creationId xmlns:a16="http://schemas.microsoft.com/office/drawing/2014/main" id="{EC37148E-C2A8-64F5-C97E-DB8FEC2B99B4}"/>
              </a:ext>
            </a:extLst>
          </p:cNvPr>
          <p:cNvPicPr>
            <a:picLocks noChangeAspect="1"/>
          </p:cNvPicPr>
          <p:nvPr/>
        </p:nvPicPr>
        <p:blipFill>
          <a:blip r:embed="rId2"/>
          <a:stretch>
            <a:fillRect/>
          </a:stretch>
        </p:blipFill>
        <p:spPr>
          <a:xfrm>
            <a:off x="0" y="1827160"/>
            <a:ext cx="8968224" cy="4750356"/>
          </a:xfrm>
          <a:prstGeom prst="rect">
            <a:avLst/>
          </a:prstGeom>
          <a:ln>
            <a:solidFill>
              <a:schemeClr val="accent1"/>
            </a:solidFill>
          </a:ln>
        </p:spPr>
      </p:pic>
      <p:sp>
        <p:nvSpPr>
          <p:cNvPr id="6" name="Rectangle 5">
            <a:extLst>
              <a:ext uri="{FF2B5EF4-FFF2-40B4-BE49-F238E27FC236}">
                <a16:creationId xmlns:a16="http://schemas.microsoft.com/office/drawing/2014/main" id="{31871147-2F36-5E4C-EB03-EB3F2BD34EA8}"/>
              </a:ext>
            </a:extLst>
          </p:cNvPr>
          <p:cNvSpPr/>
          <p:nvPr/>
        </p:nvSpPr>
        <p:spPr>
          <a:xfrm>
            <a:off x="0" y="2825935"/>
            <a:ext cx="5189517" cy="356652"/>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7" name="Rectangle 6">
            <a:extLst>
              <a:ext uri="{FF2B5EF4-FFF2-40B4-BE49-F238E27FC236}">
                <a16:creationId xmlns:a16="http://schemas.microsoft.com/office/drawing/2014/main" id="{D51BC5AB-1632-C26D-D057-7AC22FD5DB3B}"/>
              </a:ext>
            </a:extLst>
          </p:cNvPr>
          <p:cNvSpPr/>
          <p:nvPr/>
        </p:nvSpPr>
        <p:spPr>
          <a:xfrm>
            <a:off x="141168" y="3843317"/>
            <a:ext cx="5308600" cy="14351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8" name="TextBox 7">
            <a:extLst>
              <a:ext uri="{FF2B5EF4-FFF2-40B4-BE49-F238E27FC236}">
                <a16:creationId xmlns:a16="http://schemas.microsoft.com/office/drawing/2014/main" id="{22DB9BDB-C711-C379-67D6-CD2EF15178F9}"/>
              </a:ext>
            </a:extLst>
          </p:cNvPr>
          <p:cNvSpPr txBox="1"/>
          <p:nvPr/>
        </p:nvSpPr>
        <p:spPr>
          <a:xfrm>
            <a:off x="4305737" y="1144024"/>
            <a:ext cx="3911163" cy="1477328"/>
          </a:xfrm>
          <a:prstGeom prst="rect">
            <a:avLst/>
          </a:prstGeom>
          <a:solidFill>
            <a:schemeClr val="bg1"/>
          </a:solidFill>
          <a:ln>
            <a:solidFill>
              <a:schemeClr val="accent1"/>
            </a:solidFill>
          </a:ln>
        </p:spPr>
        <p:txBody>
          <a:bodyPr wrap="square" rtlCol="0">
            <a:spAutoFit/>
          </a:bodyPr>
          <a:lstStyle/>
          <a:p>
            <a:r>
              <a:rPr lang="en-HT" dirty="0"/>
              <a:t>With the quick filter active, the data will fill each section of the console. The header section display the common general information about the Water point. </a:t>
            </a:r>
          </a:p>
        </p:txBody>
      </p:sp>
    </p:spTree>
    <p:extLst>
      <p:ext uri="{BB962C8B-B14F-4D97-AF65-F5344CB8AC3E}">
        <p14:creationId xmlns:p14="http://schemas.microsoft.com/office/powerpoint/2010/main" val="3678634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9021C-A4DD-969C-A4ED-ED168C858125}"/>
              </a:ext>
            </a:extLst>
          </p:cNvPr>
          <p:cNvSpPr>
            <a:spLocks noGrp="1"/>
          </p:cNvSpPr>
          <p:nvPr>
            <p:ph type="title"/>
          </p:nvPr>
        </p:nvSpPr>
        <p:spPr>
          <a:xfrm>
            <a:off x="1610868" y="202692"/>
            <a:ext cx="5922264" cy="486156"/>
          </a:xfrm>
        </p:spPr>
        <p:txBody>
          <a:bodyPr>
            <a:normAutofit fontScale="90000"/>
          </a:bodyPr>
          <a:lstStyle/>
          <a:p>
            <a:r>
              <a:rPr lang="en-HT" dirty="0"/>
              <a:t>The MAP section</a:t>
            </a:r>
          </a:p>
        </p:txBody>
      </p:sp>
      <p:pic>
        <p:nvPicPr>
          <p:cNvPr id="4" name="Picture 3">
            <a:extLst>
              <a:ext uri="{FF2B5EF4-FFF2-40B4-BE49-F238E27FC236}">
                <a16:creationId xmlns:a16="http://schemas.microsoft.com/office/drawing/2014/main" id="{EB533719-5D93-420B-AC86-64834F9687EC}"/>
              </a:ext>
            </a:extLst>
          </p:cNvPr>
          <p:cNvPicPr>
            <a:picLocks noChangeAspect="1"/>
          </p:cNvPicPr>
          <p:nvPr/>
        </p:nvPicPr>
        <p:blipFill>
          <a:blip r:embed="rId2"/>
          <a:stretch>
            <a:fillRect/>
          </a:stretch>
        </p:blipFill>
        <p:spPr>
          <a:xfrm>
            <a:off x="172839" y="2070100"/>
            <a:ext cx="8798322" cy="4674108"/>
          </a:xfrm>
          <a:prstGeom prst="rect">
            <a:avLst/>
          </a:prstGeom>
          <a:ln>
            <a:solidFill>
              <a:schemeClr val="accent1"/>
            </a:solidFill>
          </a:ln>
        </p:spPr>
      </p:pic>
      <p:sp>
        <p:nvSpPr>
          <p:cNvPr id="5" name="TextBox 4">
            <a:extLst>
              <a:ext uri="{FF2B5EF4-FFF2-40B4-BE49-F238E27FC236}">
                <a16:creationId xmlns:a16="http://schemas.microsoft.com/office/drawing/2014/main" id="{1D5C3FA2-2C8D-7F28-447B-4B7E934AA222}"/>
              </a:ext>
            </a:extLst>
          </p:cNvPr>
          <p:cNvSpPr txBox="1"/>
          <p:nvPr/>
        </p:nvSpPr>
        <p:spPr>
          <a:xfrm>
            <a:off x="4064000" y="1333500"/>
            <a:ext cx="3162300" cy="2031325"/>
          </a:xfrm>
          <a:prstGeom prst="rect">
            <a:avLst/>
          </a:prstGeom>
          <a:solidFill>
            <a:schemeClr val="bg1"/>
          </a:solidFill>
          <a:ln>
            <a:solidFill>
              <a:schemeClr val="accent1"/>
            </a:solidFill>
          </a:ln>
        </p:spPr>
        <p:txBody>
          <a:bodyPr wrap="square" rtlCol="0">
            <a:spAutoFit/>
          </a:bodyPr>
          <a:lstStyle/>
          <a:p>
            <a:r>
              <a:rPr lang="en-HT" dirty="0"/>
              <a:t>The Water Point is displayed in the map. </a:t>
            </a:r>
            <a:r>
              <a:rPr lang="en-US" dirty="0"/>
              <a:t>T</a:t>
            </a:r>
            <a:r>
              <a:rPr lang="en-HT" dirty="0"/>
              <a:t>he color of the water point will be rendered given the functionality status. </a:t>
            </a:r>
            <a:br>
              <a:rPr lang="en-HT" dirty="0"/>
            </a:br>
            <a:br>
              <a:rPr lang="en-HT" dirty="0"/>
            </a:br>
            <a:r>
              <a:rPr lang="en-HT" dirty="0"/>
              <a:t>And you can see the colored area of the commune.</a:t>
            </a:r>
          </a:p>
        </p:txBody>
      </p:sp>
      <p:sp>
        <p:nvSpPr>
          <p:cNvPr id="6" name="Rectangle 5">
            <a:extLst>
              <a:ext uri="{FF2B5EF4-FFF2-40B4-BE49-F238E27FC236}">
                <a16:creationId xmlns:a16="http://schemas.microsoft.com/office/drawing/2014/main" id="{FA55C930-6733-BFE5-BF29-45431CFAF264}"/>
              </a:ext>
            </a:extLst>
          </p:cNvPr>
          <p:cNvSpPr/>
          <p:nvPr/>
        </p:nvSpPr>
        <p:spPr>
          <a:xfrm>
            <a:off x="172839" y="2717800"/>
            <a:ext cx="3370461" cy="2794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7" name="Rectangle 6">
            <a:extLst>
              <a:ext uri="{FF2B5EF4-FFF2-40B4-BE49-F238E27FC236}">
                <a16:creationId xmlns:a16="http://schemas.microsoft.com/office/drawing/2014/main" id="{CF8AA507-4799-1287-6189-BA716610FACE}"/>
              </a:ext>
            </a:extLst>
          </p:cNvPr>
          <p:cNvSpPr/>
          <p:nvPr/>
        </p:nvSpPr>
        <p:spPr>
          <a:xfrm>
            <a:off x="6832600" y="5664200"/>
            <a:ext cx="1295400" cy="8001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8" name="Rectangle 7">
            <a:extLst>
              <a:ext uri="{FF2B5EF4-FFF2-40B4-BE49-F238E27FC236}">
                <a16:creationId xmlns:a16="http://schemas.microsoft.com/office/drawing/2014/main" id="{8B40864D-77A7-E70C-DE79-D3EA93C4630F}"/>
              </a:ext>
            </a:extLst>
          </p:cNvPr>
          <p:cNvSpPr/>
          <p:nvPr/>
        </p:nvSpPr>
        <p:spPr>
          <a:xfrm>
            <a:off x="4051300" y="5867400"/>
            <a:ext cx="520700" cy="3810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TextBox 8">
            <a:extLst>
              <a:ext uri="{FF2B5EF4-FFF2-40B4-BE49-F238E27FC236}">
                <a16:creationId xmlns:a16="http://schemas.microsoft.com/office/drawing/2014/main" id="{A3462246-E36F-4CC4-7699-4CB366456E8B}"/>
              </a:ext>
            </a:extLst>
          </p:cNvPr>
          <p:cNvSpPr txBox="1"/>
          <p:nvPr/>
        </p:nvSpPr>
        <p:spPr>
          <a:xfrm>
            <a:off x="2451100" y="3617266"/>
            <a:ext cx="1612900" cy="1754326"/>
          </a:xfrm>
          <a:prstGeom prst="rect">
            <a:avLst/>
          </a:prstGeom>
          <a:solidFill>
            <a:schemeClr val="bg1">
              <a:lumMod val="95000"/>
            </a:schemeClr>
          </a:solidFill>
          <a:ln>
            <a:solidFill>
              <a:schemeClr val="accent1"/>
            </a:solidFill>
          </a:ln>
        </p:spPr>
        <p:txBody>
          <a:bodyPr wrap="square" rtlCol="0">
            <a:spAutoFit/>
          </a:bodyPr>
          <a:lstStyle/>
          <a:p>
            <a:r>
              <a:rPr lang="en-HT" dirty="0"/>
              <a:t>You can click the water point. A modal will pop up with detailed information.</a:t>
            </a:r>
          </a:p>
        </p:txBody>
      </p:sp>
      <p:cxnSp>
        <p:nvCxnSpPr>
          <p:cNvPr id="11" name="Straight Arrow Connector 10">
            <a:extLst>
              <a:ext uri="{FF2B5EF4-FFF2-40B4-BE49-F238E27FC236}">
                <a16:creationId xmlns:a16="http://schemas.microsoft.com/office/drawing/2014/main" id="{F37D0D3B-C976-02FA-3218-2F4410C547E8}"/>
              </a:ext>
            </a:extLst>
          </p:cNvPr>
          <p:cNvCxnSpPr/>
          <p:nvPr/>
        </p:nvCxnSpPr>
        <p:spPr>
          <a:xfrm>
            <a:off x="4064000" y="5371592"/>
            <a:ext cx="247650" cy="6630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3588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D0B4D-3955-572C-83FC-9F320D94F02C}"/>
              </a:ext>
            </a:extLst>
          </p:cNvPr>
          <p:cNvSpPr>
            <a:spLocks noGrp="1"/>
          </p:cNvSpPr>
          <p:nvPr>
            <p:ph type="title"/>
          </p:nvPr>
        </p:nvSpPr>
        <p:spPr>
          <a:xfrm>
            <a:off x="1011936" y="1572768"/>
            <a:ext cx="7030212" cy="1719072"/>
          </a:xfrm>
        </p:spPr>
        <p:txBody>
          <a:bodyPr>
            <a:normAutofit fontScale="90000"/>
          </a:bodyPr>
          <a:lstStyle/>
          <a:p>
            <a:br>
              <a:rPr lang="en-HT" dirty="0"/>
            </a:br>
            <a:r>
              <a:rPr lang="en-HT" dirty="0"/>
              <a:t>Kijan pouw jwenn konsol la?</a:t>
            </a:r>
            <a:br>
              <a:rPr lang="en-HT" dirty="0"/>
            </a:br>
            <a:endParaRPr lang="en-HT" dirty="0"/>
          </a:p>
        </p:txBody>
      </p:sp>
      <p:sp>
        <p:nvSpPr>
          <p:cNvPr id="4" name="TextBox 3">
            <a:extLst>
              <a:ext uri="{FF2B5EF4-FFF2-40B4-BE49-F238E27FC236}">
                <a16:creationId xmlns:a16="http://schemas.microsoft.com/office/drawing/2014/main" id="{61B1DFC0-F626-9824-ACA7-88697790FAF9}"/>
              </a:ext>
            </a:extLst>
          </p:cNvPr>
          <p:cNvSpPr txBox="1"/>
          <p:nvPr/>
        </p:nvSpPr>
        <p:spPr>
          <a:xfrm>
            <a:off x="1816608" y="3987483"/>
            <a:ext cx="5193792" cy="923330"/>
          </a:xfrm>
          <a:prstGeom prst="rect">
            <a:avLst/>
          </a:prstGeom>
          <a:noFill/>
          <a:ln>
            <a:solidFill>
              <a:schemeClr val="accent1"/>
            </a:solidFill>
          </a:ln>
        </p:spPr>
        <p:txBody>
          <a:bodyPr wrap="square" rtlCol="0">
            <a:spAutoFit/>
          </a:bodyPr>
          <a:lstStyle/>
          <a:p>
            <a:endParaRPr lang="en-US" dirty="0"/>
          </a:p>
          <a:p>
            <a:pPr marL="342900" indent="-342900">
              <a:buAutoNum type="arabicPeriod"/>
            </a:pPr>
            <a:r>
              <a:rPr lang="en-US" dirty="0"/>
              <a:t>Entre sou page </a:t>
            </a:r>
            <a:r>
              <a:rPr lang="en-US" dirty="0" err="1"/>
              <a:t>mWater</a:t>
            </a:r>
            <a:r>
              <a:rPr lang="en-US" dirty="0"/>
              <a:t> an.</a:t>
            </a:r>
            <a:endParaRPr lang="en-HT" dirty="0"/>
          </a:p>
          <a:p>
            <a:pPr marL="342900" indent="-342900">
              <a:buAutoNum type="arabicPeriod"/>
            </a:pPr>
            <a:r>
              <a:rPr lang="en-HT" dirty="0"/>
              <a:t>Entre nan potay HANWASH Home lan</a:t>
            </a:r>
          </a:p>
        </p:txBody>
      </p:sp>
    </p:spTree>
    <p:extLst>
      <p:ext uri="{BB962C8B-B14F-4D97-AF65-F5344CB8AC3E}">
        <p14:creationId xmlns:p14="http://schemas.microsoft.com/office/powerpoint/2010/main" val="26666655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4466F-996E-AC31-7113-9D496EA37170}"/>
              </a:ext>
            </a:extLst>
          </p:cNvPr>
          <p:cNvSpPr>
            <a:spLocks noGrp="1"/>
          </p:cNvSpPr>
          <p:nvPr>
            <p:ph type="title"/>
          </p:nvPr>
        </p:nvSpPr>
        <p:spPr>
          <a:xfrm>
            <a:off x="1346200" y="240792"/>
            <a:ext cx="6194677" cy="521208"/>
          </a:xfrm>
        </p:spPr>
        <p:txBody>
          <a:bodyPr>
            <a:normAutofit fontScale="90000"/>
          </a:bodyPr>
          <a:lstStyle/>
          <a:p>
            <a:r>
              <a:rPr lang="en-HT" dirty="0"/>
              <a:t>T</a:t>
            </a:r>
            <a:r>
              <a:rPr lang="en-US" dirty="0"/>
              <a:t>h</a:t>
            </a:r>
            <a:r>
              <a:rPr lang="en-HT" dirty="0"/>
              <a:t>e Map section</a:t>
            </a:r>
          </a:p>
        </p:txBody>
      </p:sp>
      <p:pic>
        <p:nvPicPr>
          <p:cNvPr id="4" name="Picture 3">
            <a:extLst>
              <a:ext uri="{FF2B5EF4-FFF2-40B4-BE49-F238E27FC236}">
                <a16:creationId xmlns:a16="http://schemas.microsoft.com/office/drawing/2014/main" id="{0B02B3A9-4E1F-1845-FE82-FCF748E4CA48}"/>
              </a:ext>
            </a:extLst>
          </p:cNvPr>
          <p:cNvPicPr>
            <a:picLocks noChangeAspect="1"/>
          </p:cNvPicPr>
          <p:nvPr/>
        </p:nvPicPr>
        <p:blipFill>
          <a:blip r:embed="rId2"/>
          <a:stretch>
            <a:fillRect/>
          </a:stretch>
        </p:blipFill>
        <p:spPr>
          <a:xfrm>
            <a:off x="147253" y="2006600"/>
            <a:ext cx="8849494" cy="4715121"/>
          </a:xfrm>
          <a:prstGeom prst="rect">
            <a:avLst/>
          </a:prstGeom>
          <a:ln>
            <a:solidFill>
              <a:schemeClr val="accent1"/>
            </a:solidFill>
          </a:ln>
        </p:spPr>
      </p:pic>
      <p:sp>
        <p:nvSpPr>
          <p:cNvPr id="5" name="TextBox 4">
            <a:extLst>
              <a:ext uri="{FF2B5EF4-FFF2-40B4-BE49-F238E27FC236}">
                <a16:creationId xmlns:a16="http://schemas.microsoft.com/office/drawing/2014/main" id="{6B630F5E-54FA-EC8C-A8BF-A80147EB4D30}"/>
              </a:ext>
            </a:extLst>
          </p:cNvPr>
          <p:cNvSpPr txBox="1"/>
          <p:nvPr/>
        </p:nvSpPr>
        <p:spPr>
          <a:xfrm>
            <a:off x="3822700" y="1267936"/>
            <a:ext cx="2222500" cy="1477328"/>
          </a:xfrm>
          <a:prstGeom prst="rect">
            <a:avLst/>
          </a:prstGeom>
          <a:solidFill>
            <a:schemeClr val="bg1"/>
          </a:solidFill>
          <a:ln>
            <a:solidFill>
              <a:schemeClr val="accent1"/>
            </a:solidFill>
          </a:ln>
        </p:spPr>
        <p:txBody>
          <a:bodyPr wrap="square" rtlCol="0">
            <a:spAutoFit/>
          </a:bodyPr>
          <a:lstStyle/>
          <a:p>
            <a:r>
              <a:rPr lang="en-HT" dirty="0"/>
              <a:t>Here is the modal response. This will show the report registered for the water point.</a:t>
            </a:r>
          </a:p>
        </p:txBody>
      </p:sp>
    </p:spTree>
    <p:extLst>
      <p:ext uri="{BB962C8B-B14F-4D97-AF65-F5344CB8AC3E}">
        <p14:creationId xmlns:p14="http://schemas.microsoft.com/office/powerpoint/2010/main" val="3310549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DDCE8-D3BC-54B1-6ECA-B5EB958643F2}"/>
              </a:ext>
            </a:extLst>
          </p:cNvPr>
          <p:cNvSpPr>
            <a:spLocks noGrp="1"/>
          </p:cNvSpPr>
          <p:nvPr>
            <p:ph type="title"/>
          </p:nvPr>
        </p:nvSpPr>
        <p:spPr>
          <a:xfrm>
            <a:off x="1562100" y="151892"/>
            <a:ext cx="6019800" cy="559308"/>
          </a:xfrm>
        </p:spPr>
        <p:txBody>
          <a:bodyPr>
            <a:normAutofit fontScale="90000"/>
          </a:bodyPr>
          <a:lstStyle/>
          <a:p>
            <a:r>
              <a:rPr lang="en-HT" dirty="0"/>
              <a:t>Community section</a:t>
            </a:r>
          </a:p>
        </p:txBody>
      </p:sp>
      <p:pic>
        <p:nvPicPr>
          <p:cNvPr id="4" name="Picture 3">
            <a:extLst>
              <a:ext uri="{FF2B5EF4-FFF2-40B4-BE49-F238E27FC236}">
                <a16:creationId xmlns:a16="http://schemas.microsoft.com/office/drawing/2014/main" id="{7D8DB70C-B849-D913-58C1-72970FBDA972}"/>
              </a:ext>
            </a:extLst>
          </p:cNvPr>
          <p:cNvPicPr>
            <a:picLocks noChangeAspect="1"/>
          </p:cNvPicPr>
          <p:nvPr/>
        </p:nvPicPr>
        <p:blipFill>
          <a:blip r:embed="rId2"/>
          <a:stretch>
            <a:fillRect/>
          </a:stretch>
        </p:blipFill>
        <p:spPr>
          <a:xfrm>
            <a:off x="149987" y="1485900"/>
            <a:ext cx="8844026" cy="4712208"/>
          </a:xfrm>
          <a:prstGeom prst="rect">
            <a:avLst/>
          </a:prstGeom>
          <a:ln>
            <a:solidFill>
              <a:schemeClr val="accent1"/>
            </a:solidFill>
          </a:ln>
        </p:spPr>
      </p:pic>
      <p:sp>
        <p:nvSpPr>
          <p:cNvPr id="5" name="Rectangle 4">
            <a:extLst>
              <a:ext uri="{FF2B5EF4-FFF2-40B4-BE49-F238E27FC236}">
                <a16:creationId xmlns:a16="http://schemas.microsoft.com/office/drawing/2014/main" id="{95F8E607-A1F3-C69D-0794-3974F8C688EE}"/>
              </a:ext>
            </a:extLst>
          </p:cNvPr>
          <p:cNvSpPr/>
          <p:nvPr/>
        </p:nvSpPr>
        <p:spPr>
          <a:xfrm>
            <a:off x="266700" y="4559300"/>
            <a:ext cx="8610600" cy="1638808"/>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AD49155D-BD11-B52F-1FFF-B9366E2CAEE1}"/>
              </a:ext>
            </a:extLst>
          </p:cNvPr>
          <p:cNvSpPr txBox="1"/>
          <p:nvPr/>
        </p:nvSpPr>
        <p:spPr>
          <a:xfrm>
            <a:off x="4025900" y="1028700"/>
            <a:ext cx="2768600" cy="1754326"/>
          </a:xfrm>
          <a:prstGeom prst="rect">
            <a:avLst/>
          </a:prstGeom>
          <a:solidFill>
            <a:schemeClr val="bg1"/>
          </a:solidFill>
          <a:ln>
            <a:solidFill>
              <a:schemeClr val="accent1"/>
            </a:solidFill>
          </a:ln>
        </p:spPr>
        <p:txBody>
          <a:bodyPr wrap="square" rtlCol="0">
            <a:spAutoFit/>
          </a:bodyPr>
          <a:lstStyle/>
          <a:p>
            <a:r>
              <a:rPr lang="en-HT" dirty="0"/>
              <a:t>This section has two components:</a:t>
            </a:r>
            <a:br>
              <a:rPr lang="en-HT" dirty="0"/>
            </a:br>
            <a:r>
              <a:rPr lang="en-HT" dirty="0"/>
              <a:t>1. with demographic information.</a:t>
            </a:r>
          </a:p>
          <a:p>
            <a:r>
              <a:rPr lang="en-HT" dirty="0"/>
              <a:t>2. </a:t>
            </a:r>
            <a:r>
              <a:rPr lang="en-US" dirty="0"/>
              <a:t>W</a:t>
            </a:r>
            <a:r>
              <a:rPr lang="en-HT" dirty="0"/>
              <a:t>ith the performance informance.</a:t>
            </a:r>
          </a:p>
        </p:txBody>
      </p:sp>
    </p:spTree>
    <p:extLst>
      <p:ext uri="{BB962C8B-B14F-4D97-AF65-F5344CB8AC3E}">
        <p14:creationId xmlns:p14="http://schemas.microsoft.com/office/powerpoint/2010/main" val="20907125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63F08-5BDE-821D-722E-A7388EFE8A76}"/>
              </a:ext>
            </a:extLst>
          </p:cNvPr>
          <p:cNvSpPr>
            <a:spLocks noGrp="1"/>
          </p:cNvSpPr>
          <p:nvPr>
            <p:ph type="title"/>
          </p:nvPr>
        </p:nvSpPr>
        <p:spPr>
          <a:xfrm>
            <a:off x="1593850" y="304292"/>
            <a:ext cx="5956300" cy="622808"/>
          </a:xfrm>
        </p:spPr>
        <p:txBody>
          <a:bodyPr>
            <a:normAutofit fontScale="90000"/>
          </a:bodyPr>
          <a:lstStyle/>
          <a:p>
            <a:r>
              <a:rPr lang="en-HT" dirty="0"/>
              <a:t>Inspections section</a:t>
            </a:r>
          </a:p>
        </p:txBody>
      </p:sp>
      <p:pic>
        <p:nvPicPr>
          <p:cNvPr id="4" name="Picture 3">
            <a:extLst>
              <a:ext uri="{FF2B5EF4-FFF2-40B4-BE49-F238E27FC236}">
                <a16:creationId xmlns:a16="http://schemas.microsoft.com/office/drawing/2014/main" id="{A31CD4C5-70ED-679B-5FA2-6E634A89AF8D}"/>
              </a:ext>
            </a:extLst>
          </p:cNvPr>
          <p:cNvPicPr>
            <a:picLocks noChangeAspect="1"/>
          </p:cNvPicPr>
          <p:nvPr/>
        </p:nvPicPr>
        <p:blipFill>
          <a:blip r:embed="rId2"/>
          <a:stretch>
            <a:fillRect/>
          </a:stretch>
        </p:blipFill>
        <p:spPr>
          <a:xfrm>
            <a:off x="106986" y="1981200"/>
            <a:ext cx="8930027" cy="4737100"/>
          </a:xfrm>
          <a:prstGeom prst="rect">
            <a:avLst/>
          </a:prstGeom>
          <a:ln>
            <a:solidFill>
              <a:schemeClr val="accent1"/>
            </a:solidFill>
          </a:ln>
        </p:spPr>
      </p:pic>
      <p:sp>
        <p:nvSpPr>
          <p:cNvPr id="5" name="TextBox 4">
            <a:extLst>
              <a:ext uri="{FF2B5EF4-FFF2-40B4-BE49-F238E27FC236}">
                <a16:creationId xmlns:a16="http://schemas.microsoft.com/office/drawing/2014/main" id="{B1C7687B-83AA-2403-5DFC-8BEAA7573C23}"/>
              </a:ext>
            </a:extLst>
          </p:cNvPr>
          <p:cNvSpPr txBox="1"/>
          <p:nvPr/>
        </p:nvSpPr>
        <p:spPr>
          <a:xfrm>
            <a:off x="1174748" y="1536700"/>
            <a:ext cx="2914651" cy="1200329"/>
          </a:xfrm>
          <a:prstGeom prst="rect">
            <a:avLst/>
          </a:prstGeom>
          <a:solidFill>
            <a:schemeClr val="bg1"/>
          </a:solidFill>
          <a:ln>
            <a:solidFill>
              <a:schemeClr val="accent1"/>
            </a:solidFill>
          </a:ln>
        </p:spPr>
        <p:txBody>
          <a:bodyPr wrap="square" rtlCol="0">
            <a:spAutoFit/>
          </a:bodyPr>
          <a:lstStyle/>
          <a:p>
            <a:r>
              <a:rPr lang="en-HT" dirty="0"/>
              <a:t>The graphic display the average water payments by subscribers for a given quarter.</a:t>
            </a:r>
          </a:p>
        </p:txBody>
      </p:sp>
      <p:sp>
        <p:nvSpPr>
          <p:cNvPr id="6" name="TextBox 5">
            <a:extLst>
              <a:ext uri="{FF2B5EF4-FFF2-40B4-BE49-F238E27FC236}">
                <a16:creationId xmlns:a16="http://schemas.microsoft.com/office/drawing/2014/main" id="{C30E5E37-55ED-295D-58B6-79B5351C4171}"/>
              </a:ext>
            </a:extLst>
          </p:cNvPr>
          <p:cNvSpPr txBox="1"/>
          <p:nvPr/>
        </p:nvSpPr>
        <p:spPr>
          <a:xfrm>
            <a:off x="5054602" y="1244600"/>
            <a:ext cx="2146298" cy="2308324"/>
          </a:xfrm>
          <a:prstGeom prst="rect">
            <a:avLst/>
          </a:prstGeom>
          <a:solidFill>
            <a:schemeClr val="bg1"/>
          </a:solidFill>
          <a:ln>
            <a:solidFill>
              <a:schemeClr val="accent1"/>
            </a:solidFill>
          </a:ln>
        </p:spPr>
        <p:txBody>
          <a:bodyPr wrap="square" rtlCol="0">
            <a:spAutoFit/>
          </a:bodyPr>
          <a:lstStyle/>
          <a:p>
            <a:r>
              <a:rPr lang="en-HT" dirty="0"/>
              <a:t>In this table you can see the diverse inpection detailed register. Just like the map, you can click on the row to display the report in a modal.</a:t>
            </a:r>
          </a:p>
        </p:txBody>
      </p:sp>
    </p:spTree>
    <p:extLst>
      <p:ext uri="{BB962C8B-B14F-4D97-AF65-F5344CB8AC3E}">
        <p14:creationId xmlns:p14="http://schemas.microsoft.com/office/powerpoint/2010/main" val="36889279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18511-549B-7AA0-3772-B12455C04AD7}"/>
              </a:ext>
            </a:extLst>
          </p:cNvPr>
          <p:cNvSpPr>
            <a:spLocks noGrp="1"/>
          </p:cNvSpPr>
          <p:nvPr>
            <p:ph type="title"/>
          </p:nvPr>
        </p:nvSpPr>
        <p:spPr>
          <a:xfrm>
            <a:off x="1276350" y="253492"/>
            <a:ext cx="6591300" cy="686308"/>
          </a:xfrm>
        </p:spPr>
        <p:txBody>
          <a:bodyPr>
            <a:normAutofit fontScale="90000"/>
          </a:bodyPr>
          <a:lstStyle/>
          <a:p>
            <a:r>
              <a:rPr lang="en-HT" dirty="0"/>
              <a:t>Inspections section</a:t>
            </a:r>
          </a:p>
        </p:txBody>
      </p:sp>
      <p:pic>
        <p:nvPicPr>
          <p:cNvPr id="4" name="Picture 3">
            <a:extLst>
              <a:ext uri="{FF2B5EF4-FFF2-40B4-BE49-F238E27FC236}">
                <a16:creationId xmlns:a16="http://schemas.microsoft.com/office/drawing/2014/main" id="{780AB5F4-6377-5139-6B2B-1C658C993CD0}"/>
              </a:ext>
            </a:extLst>
          </p:cNvPr>
          <p:cNvPicPr>
            <a:picLocks noChangeAspect="1"/>
          </p:cNvPicPr>
          <p:nvPr/>
        </p:nvPicPr>
        <p:blipFill>
          <a:blip r:embed="rId2"/>
          <a:stretch>
            <a:fillRect/>
          </a:stretch>
        </p:blipFill>
        <p:spPr>
          <a:xfrm>
            <a:off x="39617" y="1778000"/>
            <a:ext cx="9064765" cy="4826508"/>
          </a:xfrm>
          <a:prstGeom prst="rect">
            <a:avLst/>
          </a:prstGeom>
          <a:ln>
            <a:solidFill>
              <a:schemeClr val="accent1"/>
            </a:solidFill>
          </a:ln>
        </p:spPr>
      </p:pic>
      <p:sp>
        <p:nvSpPr>
          <p:cNvPr id="5" name="TextBox 4">
            <a:extLst>
              <a:ext uri="{FF2B5EF4-FFF2-40B4-BE49-F238E27FC236}">
                <a16:creationId xmlns:a16="http://schemas.microsoft.com/office/drawing/2014/main" id="{E580FD17-E72C-1CDE-0C84-518670E98A56}"/>
              </a:ext>
            </a:extLst>
          </p:cNvPr>
          <p:cNvSpPr txBox="1"/>
          <p:nvPr/>
        </p:nvSpPr>
        <p:spPr>
          <a:xfrm>
            <a:off x="4025900" y="1384300"/>
            <a:ext cx="2286000" cy="1754326"/>
          </a:xfrm>
          <a:prstGeom prst="rect">
            <a:avLst/>
          </a:prstGeom>
          <a:solidFill>
            <a:schemeClr val="bg1"/>
          </a:solidFill>
          <a:ln>
            <a:solidFill>
              <a:schemeClr val="accent1"/>
            </a:solidFill>
          </a:ln>
        </p:spPr>
        <p:txBody>
          <a:bodyPr wrap="square" rtlCol="0">
            <a:spAutoFit/>
          </a:bodyPr>
          <a:lstStyle/>
          <a:p>
            <a:r>
              <a:rPr lang="en-HT" dirty="0"/>
              <a:t>The modal structure is the same. However the actual report is different given the date of the report selected.</a:t>
            </a:r>
          </a:p>
        </p:txBody>
      </p:sp>
    </p:spTree>
    <p:extLst>
      <p:ext uri="{BB962C8B-B14F-4D97-AF65-F5344CB8AC3E}">
        <p14:creationId xmlns:p14="http://schemas.microsoft.com/office/powerpoint/2010/main" val="24738260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601F7-FA39-033C-FAC1-511924437827}"/>
              </a:ext>
            </a:extLst>
          </p:cNvPr>
          <p:cNvSpPr>
            <a:spLocks noGrp="1"/>
          </p:cNvSpPr>
          <p:nvPr>
            <p:ph type="title"/>
          </p:nvPr>
        </p:nvSpPr>
        <p:spPr>
          <a:xfrm>
            <a:off x="1619250" y="139192"/>
            <a:ext cx="5905500" cy="572008"/>
          </a:xfrm>
        </p:spPr>
        <p:txBody>
          <a:bodyPr>
            <a:normAutofit fontScale="90000"/>
          </a:bodyPr>
          <a:lstStyle/>
          <a:p>
            <a:r>
              <a:rPr lang="en-HT" dirty="0"/>
              <a:t>Financial section</a:t>
            </a:r>
          </a:p>
        </p:txBody>
      </p:sp>
      <p:pic>
        <p:nvPicPr>
          <p:cNvPr id="4" name="Picture 3">
            <a:extLst>
              <a:ext uri="{FF2B5EF4-FFF2-40B4-BE49-F238E27FC236}">
                <a16:creationId xmlns:a16="http://schemas.microsoft.com/office/drawing/2014/main" id="{BB64057B-C14D-B6A6-3126-D9885DD747A9}"/>
              </a:ext>
            </a:extLst>
          </p:cNvPr>
          <p:cNvPicPr>
            <a:picLocks noChangeAspect="1"/>
          </p:cNvPicPr>
          <p:nvPr/>
        </p:nvPicPr>
        <p:blipFill>
          <a:blip r:embed="rId2"/>
          <a:stretch>
            <a:fillRect/>
          </a:stretch>
        </p:blipFill>
        <p:spPr>
          <a:xfrm>
            <a:off x="106986" y="1879601"/>
            <a:ext cx="8930027" cy="4737100"/>
          </a:xfrm>
          <a:prstGeom prst="rect">
            <a:avLst/>
          </a:prstGeom>
          <a:ln>
            <a:solidFill>
              <a:schemeClr val="accent1"/>
            </a:solidFill>
          </a:ln>
        </p:spPr>
      </p:pic>
      <p:sp>
        <p:nvSpPr>
          <p:cNvPr id="5" name="TextBox 4">
            <a:extLst>
              <a:ext uri="{FF2B5EF4-FFF2-40B4-BE49-F238E27FC236}">
                <a16:creationId xmlns:a16="http://schemas.microsoft.com/office/drawing/2014/main" id="{D26981D2-A862-E121-5B5B-7EC6B24788F2}"/>
              </a:ext>
            </a:extLst>
          </p:cNvPr>
          <p:cNvSpPr txBox="1"/>
          <p:nvPr/>
        </p:nvSpPr>
        <p:spPr>
          <a:xfrm>
            <a:off x="3683000" y="977900"/>
            <a:ext cx="2819400" cy="1477328"/>
          </a:xfrm>
          <a:prstGeom prst="rect">
            <a:avLst/>
          </a:prstGeom>
          <a:solidFill>
            <a:schemeClr val="bg1"/>
          </a:solidFill>
          <a:ln>
            <a:solidFill>
              <a:schemeClr val="accent1"/>
            </a:solidFill>
          </a:ln>
        </p:spPr>
        <p:txBody>
          <a:bodyPr wrap="square" rtlCol="0">
            <a:spAutoFit/>
          </a:bodyPr>
          <a:lstStyle/>
          <a:p>
            <a:r>
              <a:rPr lang="en-HT" dirty="0"/>
              <a:t>These two component below the essantials of the financial information for the Water Point Committee activities.</a:t>
            </a:r>
          </a:p>
        </p:txBody>
      </p:sp>
    </p:spTree>
    <p:extLst>
      <p:ext uri="{BB962C8B-B14F-4D97-AF65-F5344CB8AC3E}">
        <p14:creationId xmlns:p14="http://schemas.microsoft.com/office/powerpoint/2010/main" val="14728964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AED71-EFAD-EDEA-A56E-FE0F82769B6A}"/>
              </a:ext>
            </a:extLst>
          </p:cNvPr>
          <p:cNvSpPr>
            <a:spLocks noGrp="1"/>
          </p:cNvSpPr>
          <p:nvPr>
            <p:ph type="ctrTitle"/>
          </p:nvPr>
        </p:nvSpPr>
        <p:spPr/>
        <p:txBody>
          <a:bodyPr/>
          <a:lstStyle/>
          <a:p>
            <a:r>
              <a:rPr lang="en-HT" dirty="0"/>
              <a:t>Export</a:t>
            </a:r>
          </a:p>
        </p:txBody>
      </p:sp>
      <p:sp>
        <p:nvSpPr>
          <p:cNvPr id="3" name="Subtitle 2">
            <a:extLst>
              <a:ext uri="{FF2B5EF4-FFF2-40B4-BE49-F238E27FC236}">
                <a16:creationId xmlns:a16="http://schemas.microsoft.com/office/drawing/2014/main" id="{5F962524-7060-5A26-786A-836BCE163F0E}"/>
              </a:ext>
            </a:extLst>
          </p:cNvPr>
          <p:cNvSpPr>
            <a:spLocks noGrp="1"/>
          </p:cNvSpPr>
          <p:nvPr>
            <p:ph type="subTitle" idx="1"/>
          </p:nvPr>
        </p:nvSpPr>
        <p:spPr/>
        <p:txBody>
          <a:bodyPr/>
          <a:lstStyle/>
          <a:p>
            <a:endParaRPr lang="en-HT" dirty="0"/>
          </a:p>
        </p:txBody>
      </p:sp>
    </p:spTree>
    <p:extLst>
      <p:ext uri="{BB962C8B-B14F-4D97-AF65-F5344CB8AC3E}">
        <p14:creationId xmlns:p14="http://schemas.microsoft.com/office/powerpoint/2010/main" val="28758348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You can export a table</a:t>
            </a:r>
          </a:p>
        </p:txBody>
      </p:sp>
      <p:pic>
        <p:nvPicPr>
          <p:cNvPr id="4" name="Picture 3">
            <a:extLst>
              <a:ext uri="{FF2B5EF4-FFF2-40B4-BE49-F238E27FC236}">
                <a16:creationId xmlns:a16="http://schemas.microsoft.com/office/drawing/2014/main" id="{988A8F7C-8C73-4600-91D8-C50DADEA734B}"/>
              </a:ext>
            </a:extLst>
          </p:cNvPr>
          <p:cNvPicPr>
            <a:picLocks noChangeAspect="1"/>
          </p:cNvPicPr>
          <p:nvPr/>
        </p:nvPicPr>
        <p:blipFill>
          <a:blip r:embed="rId2"/>
          <a:stretch>
            <a:fillRect/>
          </a:stretch>
        </p:blipFill>
        <p:spPr>
          <a:xfrm>
            <a:off x="106620" y="1955800"/>
            <a:ext cx="8930759" cy="4730511"/>
          </a:xfrm>
          <a:prstGeom prst="rect">
            <a:avLst/>
          </a:prstGeom>
          <a:ln>
            <a:solidFill>
              <a:schemeClr val="accent1"/>
            </a:solidFill>
          </a:ln>
        </p:spPr>
      </p:pic>
      <p:sp>
        <p:nvSpPr>
          <p:cNvPr id="5" name="Rectangle 4">
            <a:extLst>
              <a:ext uri="{FF2B5EF4-FFF2-40B4-BE49-F238E27FC236}">
                <a16:creationId xmlns:a16="http://schemas.microsoft.com/office/drawing/2014/main" id="{F0373F99-FFE3-581A-CC8D-0D60D502030E}"/>
              </a:ext>
            </a:extLst>
          </p:cNvPr>
          <p:cNvSpPr/>
          <p:nvPr/>
        </p:nvSpPr>
        <p:spPr>
          <a:xfrm>
            <a:off x="7874000" y="3695700"/>
            <a:ext cx="533400" cy="4064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C258953F-CEED-C279-049B-3D7235989854}"/>
              </a:ext>
            </a:extLst>
          </p:cNvPr>
          <p:cNvSpPr txBox="1"/>
          <p:nvPr/>
        </p:nvSpPr>
        <p:spPr>
          <a:xfrm>
            <a:off x="3416300" y="1494135"/>
            <a:ext cx="2946400" cy="923330"/>
          </a:xfrm>
          <a:prstGeom prst="rect">
            <a:avLst/>
          </a:prstGeom>
          <a:solidFill>
            <a:schemeClr val="bg1"/>
          </a:solidFill>
          <a:ln>
            <a:solidFill>
              <a:schemeClr val="accent1"/>
            </a:solidFill>
          </a:ln>
        </p:spPr>
        <p:txBody>
          <a:bodyPr wrap="square" rtlCol="0">
            <a:spAutoFit/>
          </a:bodyPr>
          <a:lstStyle/>
          <a:p>
            <a:r>
              <a:rPr lang="en-HT" dirty="0"/>
              <a:t>Hover you mouse on the table. The button will appear and you click on it.</a:t>
            </a:r>
          </a:p>
        </p:txBody>
      </p:sp>
    </p:spTree>
    <p:extLst>
      <p:ext uri="{BB962C8B-B14F-4D97-AF65-F5344CB8AC3E}">
        <p14:creationId xmlns:p14="http://schemas.microsoft.com/office/powerpoint/2010/main" val="41641400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You can export a table</a:t>
            </a:r>
          </a:p>
        </p:txBody>
      </p:sp>
      <p:pic>
        <p:nvPicPr>
          <p:cNvPr id="7" name="Picture 6">
            <a:extLst>
              <a:ext uri="{FF2B5EF4-FFF2-40B4-BE49-F238E27FC236}">
                <a16:creationId xmlns:a16="http://schemas.microsoft.com/office/drawing/2014/main" id="{55ED9806-D832-1456-B75A-609EFF0CD2A2}"/>
              </a:ext>
            </a:extLst>
          </p:cNvPr>
          <p:cNvPicPr>
            <a:picLocks noChangeAspect="1"/>
          </p:cNvPicPr>
          <p:nvPr/>
        </p:nvPicPr>
        <p:blipFill>
          <a:blip r:embed="rId2"/>
          <a:stretch>
            <a:fillRect/>
          </a:stretch>
        </p:blipFill>
        <p:spPr>
          <a:xfrm>
            <a:off x="159861" y="2019300"/>
            <a:ext cx="8824277" cy="4674109"/>
          </a:xfrm>
          <a:prstGeom prst="rect">
            <a:avLst/>
          </a:prstGeom>
          <a:ln>
            <a:solidFill>
              <a:schemeClr val="accent1"/>
            </a:solidFill>
          </a:ln>
        </p:spPr>
      </p:pic>
      <p:sp>
        <p:nvSpPr>
          <p:cNvPr id="9" name="Rectangle 8">
            <a:extLst>
              <a:ext uri="{FF2B5EF4-FFF2-40B4-BE49-F238E27FC236}">
                <a16:creationId xmlns:a16="http://schemas.microsoft.com/office/drawing/2014/main" id="{F78DE3C1-34CA-F293-1301-BF9439689162}"/>
              </a:ext>
            </a:extLst>
          </p:cNvPr>
          <p:cNvSpPr/>
          <p:nvPr/>
        </p:nvSpPr>
        <p:spPr>
          <a:xfrm>
            <a:off x="7404100" y="3924300"/>
            <a:ext cx="723900" cy="2794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0" name="TextBox 9">
            <a:extLst>
              <a:ext uri="{FF2B5EF4-FFF2-40B4-BE49-F238E27FC236}">
                <a16:creationId xmlns:a16="http://schemas.microsoft.com/office/drawing/2014/main" id="{90EE1B2D-7EB7-E1DF-895B-A4A959891095}"/>
              </a:ext>
            </a:extLst>
          </p:cNvPr>
          <p:cNvSpPr txBox="1"/>
          <p:nvPr/>
        </p:nvSpPr>
        <p:spPr>
          <a:xfrm>
            <a:off x="3606800" y="1498600"/>
            <a:ext cx="3251200" cy="923330"/>
          </a:xfrm>
          <a:prstGeom prst="rect">
            <a:avLst/>
          </a:prstGeom>
          <a:solidFill>
            <a:schemeClr val="bg1"/>
          </a:solidFill>
          <a:ln>
            <a:solidFill>
              <a:schemeClr val="accent1"/>
            </a:solidFill>
          </a:ln>
        </p:spPr>
        <p:txBody>
          <a:bodyPr wrap="square" rtlCol="0">
            <a:spAutoFit/>
          </a:bodyPr>
          <a:lstStyle/>
          <a:p>
            <a:r>
              <a:rPr lang="en-HT" dirty="0"/>
              <a:t>Now you can click the export data button to get into the next final step</a:t>
            </a:r>
          </a:p>
        </p:txBody>
      </p:sp>
    </p:spTree>
    <p:extLst>
      <p:ext uri="{BB962C8B-B14F-4D97-AF65-F5344CB8AC3E}">
        <p14:creationId xmlns:p14="http://schemas.microsoft.com/office/powerpoint/2010/main" val="1998085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You can export a table</a:t>
            </a:r>
          </a:p>
        </p:txBody>
      </p:sp>
      <p:pic>
        <p:nvPicPr>
          <p:cNvPr id="4" name="Picture 3">
            <a:extLst>
              <a:ext uri="{FF2B5EF4-FFF2-40B4-BE49-F238E27FC236}">
                <a16:creationId xmlns:a16="http://schemas.microsoft.com/office/drawing/2014/main" id="{62D8A6D7-FA33-1A1A-926E-465020210F0B}"/>
              </a:ext>
            </a:extLst>
          </p:cNvPr>
          <p:cNvPicPr>
            <a:picLocks noChangeAspect="1"/>
          </p:cNvPicPr>
          <p:nvPr/>
        </p:nvPicPr>
        <p:blipFill>
          <a:blip r:embed="rId2"/>
          <a:stretch>
            <a:fillRect/>
          </a:stretch>
        </p:blipFill>
        <p:spPr>
          <a:xfrm>
            <a:off x="134781" y="1689100"/>
            <a:ext cx="8874438" cy="4707612"/>
          </a:xfrm>
          <a:prstGeom prst="rect">
            <a:avLst/>
          </a:prstGeom>
          <a:ln>
            <a:solidFill>
              <a:schemeClr val="accent1"/>
            </a:solidFill>
          </a:ln>
        </p:spPr>
      </p:pic>
      <p:sp>
        <p:nvSpPr>
          <p:cNvPr id="5" name="Rectangle 4">
            <a:extLst>
              <a:ext uri="{FF2B5EF4-FFF2-40B4-BE49-F238E27FC236}">
                <a16:creationId xmlns:a16="http://schemas.microsoft.com/office/drawing/2014/main" id="{8B07C838-928B-318E-6E4C-ACEB22911DBC}"/>
              </a:ext>
            </a:extLst>
          </p:cNvPr>
          <p:cNvSpPr/>
          <p:nvPr/>
        </p:nvSpPr>
        <p:spPr>
          <a:xfrm>
            <a:off x="3835400" y="2032000"/>
            <a:ext cx="2501900" cy="10160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FC391213-C482-7B0F-4CE0-6903EBC13F40}"/>
              </a:ext>
            </a:extLst>
          </p:cNvPr>
          <p:cNvSpPr txBox="1"/>
          <p:nvPr/>
        </p:nvSpPr>
        <p:spPr>
          <a:xfrm>
            <a:off x="2546350" y="4547108"/>
            <a:ext cx="3981450" cy="2308324"/>
          </a:xfrm>
          <a:prstGeom prst="rect">
            <a:avLst/>
          </a:prstGeom>
          <a:solidFill>
            <a:schemeClr val="bg1"/>
          </a:solidFill>
          <a:ln>
            <a:solidFill>
              <a:schemeClr val="accent1"/>
            </a:solidFill>
          </a:ln>
        </p:spPr>
        <p:txBody>
          <a:bodyPr wrap="square" rtlCol="0">
            <a:spAutoFit/>
          </a:bodyPr>
          <a:lstStyle/>
          <a:p>
            <a:r>
              <a:rPr lang="en-HT" dirty="0"/>
              <a:t>Since I am using a macos. Your interface might be different. You can change the name of the export table as you see fit. </a:t>
            </a:r>
            <a:br>
              <a:rPr lang="en-HT" dirty="0"/>
            </a:br>
            <a:br>
              <a:rPr lang="en-HT" dirty="0"/>
            </a:br>
            <a:r>
              <a:rPr lang="en-HT" dirty="0"/>
              <a:t>After that you can choose to cancel or save the document. By default, in macos it will save the document (spreadsheet) into the Documents folder.</a:t>
            </a:r>
          </a:p>
        </p:txBody>
      </p:sp>
      <p:sp>
        <p:nvSpPr>
          <p:cNvPr id="8" name="Rectangle 7">
            <a:extLst>
              <a:ext uri="{FF2B5EF4-FFF2-40B4-BE49-F238E27FC236}">
                <a16:creationId xmlns:a16="http://schemas.microsoft.com/office/drawing/2014/main" id="{5C07FEC5-D9C3-72B2-0B21-A165E95CD53C}"/>
              </a:ext>
            </a:extLst>
          </p:cNvPr>
          <p:cNvSpPr/>
          <p:nvPr/>
        </p:nvSpPr>
        <p:spPr>
          <a:xfrm>
            <a:off x="7569200" y="4454438"/>
            <a:ext cx="1440019" cy="110867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Tree>
    <p:extLst>
      <p:ext uri="{BB962C8B-B14F-4D97-AF65-F5344CB8AC3E}">
        <p14:creationId xmlns:p14="http://schemas.microsoft.com/office/powerpoint/2010/main" val="20298040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Other export options</a:t>
            </a:r>
          </a:p>
        </p:txBody>
      </p:sp>
      <p:pic>
        <p:nvPicPr>
          <p:cNvPr id="7" name="Picture 6">
            <a:extLst>
              <a:ext uri="{FF2B5EF4-FFF2-40B4-BE49-F238E27FC236}">
                <a16:creationId xmlns:a16="http://schemas.microsoft.com/office/drawing/2014/main" id="{F5ECFB10-E954-F81D-DFE6-DDF660731AF6}"/>
              </a:ext>
            </a:extLst>
          </p:cNvPr>
          <p:cNvPicPr>
            <a:picLocks noChangeAspect="1"/>
          </p:cNvPicPr>
          <p:nvPr/>
        </p:nvPicPr>
        <p:blipFill>
          <a:blip r:embed="rId2"/>
          <a:stretch>
            <a:fillRect/>
          </a:stretch>
        </p:blipFill>
        <p:spPr>
          <a:xfrm>
            <a:off x="196746" y="2095500"/>
            <a:ext cx="8750508" cy="4648707"/>
          </a:xfrm>
          <a:prstGeom prst="rect">
            <a:avLst/>
          </a:prstGeom>
          <a:ln>
            <a:solidFill>
              <a:schemeClr val="accent1"/>
            </a:solidFill>
          </a:ln>
        </p:spPr>
      </p:pic>
      <p:sp>
        <p:nvSpPr>
          <p:cNvPr id="9" name="Rectangle 8">
            <a:extLst>
              <a:ext uri="{FF2B5EF4-FFF2-40B4-BE49-F238E27FC236}">
                <a16:creationId xmlns:a16="http://schemas.microsoft.com/office/drawing/2014/main" id="{EB37B5E0-0EF7-9433-5A7D-DC1453B1F367}"/>
              </a:ext>
            </a:extLst>
          </p:cNvPr>
          <p:cNvSpPr/>
          <p:nvPr/>
        </p:nvSpPr>
        <p:spPr>
          <a:xfrm>
            <a:off x="7810500" y="2794000"/>
            <a:ext cx="711200" cy="2159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0" name="Rectangle 9">
            <a:extLst>
              <a:ext uri="{FF2B5EF4-FFF2-40B4-BE49-F238E27FC236}">
                <a16:creationId xmlns:a16="http://schemas.microsoft.com/office/drawing/2014/main" id="{29D8334F-8927-9586-84C8-D479BA19E0F6}"/>
              </a:ext>
            </a:extLst>
          </p:cNvPr>
          <p:cNvSpPr/>
          <p:nvPr/>
        </p:nvSpPr>
        <p:spPr>
          <a:xfrm>
            <a:off x="6896100" y="2794000"/>
            <a:ext cx="419100" cy="3175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1" name="TextBox 10">
            <a:extLst>
              <a:ext uri="{FF2B5EF4-FFF2-40B4-BE49-F238E27FC236}">
                <a16:creationId xmlns:a16="http://schemas.microsoft.com/office/drawing/2014/main" id="{98D8E5A6-F139-9118-7A33-392F488220BF}"/>
              </a:ext>
            </a:extLst>
          </p:cNvPr>
          <p:cNvSpPr txBox="1"/>
          <p:nvPr/>
        </p:nvSpPr>
        <p:spPr>
          <a:xfrm>
            <a:off x="3572031" y="963727"/>
            <a:ext cx="3784600" cy="1754326"/>
          </a:xfrm>
          <a:prstGeom prst="rect">
            <a:avLst/>
          </a:prstGeom>
          <a:solidFill>
            <a:schemeClr val="bg1"/>
          </a:solidFill>
          <a:ln>
            <a:solidFill>
              <a:schemeClr val="accent1"/>
            </a:solidFill>
          </a:ln>
        </p:spPr>
        <p:txBody>
          <a:bodyPr wrap="square" rtlCol="0">
            <a:spAutoFit/>
          </a:bodyPr>
          <a:lstStyle/>
          <a:p>
            <a:r>
              <a:rPr lang="en-HT" dirty="0"/>
              <a:t>The print and the export as pdf are the two standard way to export the results of the console into pdf. However, the export as pdf is recommanded because of his efficiency.</a:t>
            </a:r>
          </a:p>
        </p:txBody>
      </p:sp>
      <p:sp>
        <p:nvSpPr>
          <p:cNvPr id="12" name="Rectangle 11">
            <a:extLst>
              <a:ext uri="{FF2B5EF4-FFF2-40B4-BE49-F238E27FC236}">
                <a16:creationId xmlns:a16="http://schemas.microsoft.com/office/drawing/2014/main" id="{875ED439-FA24-C042-4AD6-0395BBBBD89B}"/>
              </a:ext>
            </a:extLst>
          </p:cNvPr>
          <p:cNvSpPr/>
          <p:nvPr/>
        </p:nvSpPr>
        <p:spPr>
          <a:xfrm>
            <a:off x="196746" y="3111500"/>
            <a:ext cx="4984854" cy="3175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3" name="TextBox 12">
            <a:extLst>
              <a:ext uri="{FF2B5EF4-FFF2-40B4-BE49-F238E27FC236}">
                <a16:creationId xmlns:a16="http://schemas.microsoft.com/office/drawing/2014/main" id="{06059D64-A477-F0A6-BAAA-4C0D058C1D0B}"/>
              </a:ext>
            </a:extLst>
          </p:cNvPr>
          <p:cNvSpPr txBox="1"/>
          <p:nvPr/>
        </p:nvSpPr>
        <p:spPr>
          <a:xfrm>
            <a:off x="3733800" y="4242053"/>
            <a:ext cx="2895600" cy="1200329"/>
          </a:xfrm>
          <a:prstGeom prst="rect">
            <a:avLst/>
          </a:prstGeom>
          <a:solidFill>
            <a:schemeClr val="bg1"/>
          </a:solidFill>
          <a:ln>
            <a:solidFill>
              <a:schemeClr val="accent1"/>
            </a:solidFill>
          </a:ln>
        </p:spPr>
        <p:txBody>
          <a:bodyPr wrap="square" rtlCol="0">
            <a:spAutoFit/>
          </a:bodyPr>
          <a:lstStyle/>
          <a:p>
            <a:r>
              <a:rPr lang="en-HT" dirty="0"/>
              <a:t>Don’t forget that the quick filters must be active. In order for the console to display the results.</a:t>
            </a:r>
          </a:p>
        </p:txBody>
      </p:sp>
    </p:spTree>
    <p:extLst>
      <p:ext uri="{BB962C8B-B14F-4D97-AF65-F5344CB8AC3E}">
        <p14:creationId xmlns:p14="http://schemas.microsoft.com/office/powerpoint/2010/main" val="2485953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C145-C070-FB2E-2A30-C522C4336EB0}"/>
              </a:ext>
            </a:extLst>
          </p:cNvPr>
          <p:cNvSpPr>
            <a:spLocks noGrp="1"/>
          </p:cNvSpPr>
          <p:nvPr>
            <p:ph type="title"/>
          </p:nvPr>
        </p:nvSpPr>
        <p:spPr/>
        <p:txBody>
          <a:bodyPr/>
          <a:lstStyle/>
          <a:p>
            <a:r>
              <a:rPr lang="en-US" dirty="0" err="1"/>
              <a:t>Paj</a:t>
            </a:r>
            <a:r>
              <a:rPr lang="en-US" dirty="0"/>
              <a:t> M</a:t>
            </a:r>
            <a:r>
              <a:rPr lang="en-HT" dirty="0"/>
              <a:t>water </a:t>
            </a:r>
          </a:p>
        </p:txBody>
      </p:sp>
      <p:sp>
        <p:nvSpPr>
          <p:cNvPr id="4" name="Text Placeholder 3">
            <a:extLst>
              <a:ext uri="{FF2B5EF4-FFF2-40B4-BE49-F238E27FC236}">
                <a16:creationId xmlns:a16="http://schemas.microsoft.com/office/drawing/2014/main" id="{17D2ADE7-3B18-F919-87E2-9305A660376F}"/>
              </a:ext>
            </a:extLst>
          </p:cNvPr>
          <p:cNvSpPr>
            <a:spLocks noGrp="1"/>
          </p:cNvSpPr>
          <p:nvPr>
            <p:ph type="body" sz="half" idx="2"/>
          </p:nvPr>
        </p:nvSpPr>
        <p:spPr>
          <a:xfrm>
            <a:off x="480060" y="3987252"/>
            <a:ext cx="3454400" cy="717282"/>
          </a:xfrm>
          <a:ln>
            <a:solidFill>
              <a:schemeClr val="accent1"/>
            </a:solidFill>
          </a:ln>
        </p:spPr>
        <p:txBody>
          <a:bodyPr>
            <a:normAutofit fontScale="85000" lnSpcReduction="20000"/>
          </a:bodyPr>
          <a:lstStyle/>
          <a:p>
            <a:pPr algn="l"/>
            <a:r>
              <a:rPr lang="en-HT" sz="1900" dirty="0"/>
              <a:t>Lyen URL lan </a:t>
            </a:r>
            <a:r>
              <a:rPr lang="en-HT" sz="3300" dirty="0"/>
              <a:t>: </a:t>
            </a:r>
            <a:r>
              <a:rPr lang="en-HT" sz="2500" dirty="0"/>
              <a:t>   </a:t>
            </a:r>
            <a:r>
              <a:rPr lang="en-US" sz="2500" dirty="0"/>
              <a:t>https://</a:t>
            </a:r>
            <a:r>
              <a:rPr lang="en-US" sz="2500" dirty="0" err="1"/>
              <a:t>www.mwater.co</a:t>
            </a:r>
            <a:endParaRPr lang="en-US" sz="2500" dirty="0"/>
          </a:p>
          <a:p>
            <a:pPr algn="l"/>
            <a:endParaRPr lang="en-HT" dirty="0"/>
          </a:p>
        </p:txBody>
      </p:sp>
      <p:pic>
        <p:nvPicPr>
          <p:cNvPr id="12" name="Content Placeholder 11">
            <a:extLst>
              <a:ext uri="{FF2B5EF4-FFF2-40B4-BE49-F238E27FC236}">
                <a16:creationId xmlns:a16="http://schemas.microsoft.com/office/drawing/2014/main" id="{7C0171A7-3DD3-4FCA-F82E-7CEDC6721AFF}"/>
              </a:ext>
            </a:extLst>
          </p:cNvPr>
          <p:cNvPicPr>
            <a:picLocks noGrp="1" noChangeAspect="1"/>
          </p:cNvPicPr>
          <p:nvPr>
            <p:ph idx="1"/>
          </p:nvPr>
        </p:nvPicPr>
        <p:blipFill>
          <a:blip r:embed="rId2"/>
          <a:stretch>
            <a:fillRect/>
          </a:stretch>
        </p:blipFill>
        <p:spPr>
          <a:xfrm>
            <a:off x="4661854" y="2467846"/>
            <a:ext cx="4413265" cy="2347994"/>
          </a:xfrm>
          <a:ln>
            <a:solidFill>
              <a:schemeClr val="accent1"/>
            </a:solidFill>
          </a:ln>
        </p:spPr>
      </p:pic>
    </p:spTree>
    <p:extLst>
      <p:ext uri="{BB962C8B-B14F-4D97-AF65-F5344CB8AC3E}">
        <p14:creationId xmlns:p14="http://schemas.microsoft.com/office/powerpoint/2010/main" val="1581045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E217A59-7CD6-9472-646F-A54DAB671CD6}"/>
              </a:ext>
            </a:extLst>
          </p:cNvPr>
          <p:cNvSpPr>
            <a:spLocks noGrp="1"/>
          </p:cNvSpPr>
          <p:nvPr>
            <p:ph type="title"/>
          </p:nvPr>
        </p:nvSpPr>
        <p:spPr>
          <a:xfrm>
            <a:off x="1603122" y="388495"/>
            <a:ext cx="5937755" cy="1188720"/>
          </a:xfrm>
        </p:spPr>
        <p:txBody>
          <a:bodyPr/>
          <a:lstStyle/>
          <a:p>
            <a:r>
              <a:rPr lang="en-HT" dirty="0"/>
              <a:t>Thank You !!!</a:t>
            </a:r>
          </a:p>
        </p:txBody>
      </p:sp>
      <p:sp>
        <p:nvSpPr>
          <p:cNvPr id="5" name="TextBox 4">
            <a:extLst>
              <a:ext uri="{FF2B5EF4-FFF2-40B4-BE49-F238E27FC236}">
                <a16:creationId xmlns:a16="http://schemas.microsoft.com/office/drawing/2014/main" id="{2A337A3C-9499-5F15-E0A8-4898F692DA29}"/>
              </a:ext>
            </a:extLst>
          </p:cNvPr>
          <p:cNvSpPr txBox="1"/>
          <p:nvPr/>
        </p:nvSpPr>
        <p:spPr>
          <a:xfrm>
            <a:off x="2993721" y="2993720"/>
            <a:ext cx="3457184" cy="2031325"/>
          </a:xfrm>
          <a:prstGeom prst="rect">
            <a:avLst/>
          </a:prstGeom>
          <a:solidFill>
            <a:schemeClr val="bg1"/>
          </a:solidFill>
          <a:ln>
            <a:solidFill>
              <a:schemeClr val="accent1"/>
            </a:solidFill>
          </a:ln>
        </p:spPr>
        <p:txBody>
          <a:bodyPr wrap="square" rtlCol="0">
            <a:spAutoFit/>
          </a:bodyPr>
          <a:lstStyle/>
          <a:p>
            <a:r>
              <a:rPr lang="en-HT" b="1" dirty="0"/>
              <a:t>PLEASE FEEL FREE TO CONTACT ME BY :</a:t>
            </a:r>
          </a:p>
          <a:p>
            <a:endParaRPr lang="en-HT" dirty="0"/>
          </a:p>
          <a:p>
            <a:pPr marL="285750" indent="-285750">
              <a:buFont typeface="Arial" panose="020B0604020202020204" pitchFamily="34" charset="0"/>
              <a:buChar char="•"/>
            </a:pPr>
            <a:r>
              <a:rPr lang="en-US" dirty="0"/>
              <a:t>E</a:t>
            </a:r>
            <a:r>
              <a:rPr lang="en-HT" dirty="0"/>
              <a:t>mail / </a:t>
            </a:r>
            <a:r>
              <a:rPr lang="en-HT" dirty="0">
                <a:hlinkClick r:id="rId2"/>
              </a:rPr>
              <a:t>alexandro.disla@hanwash.org</a:t>
            </a:r>
            <a:endParaRPr lang="en-HT" dirty="0"/>
          </a:p>
          <a:p>
            <a:pPr marL="285750" indent="-285750">
              <a:buFont typeface="Arial" panose="020B0604020202020204" pitchFamily="34" charset="0"/>
              <a:buChar char="•"/>
            </a:pPr>
            <a:r>
              <a:rPr lang="en-US" dirty="0"/>
              <a:t>W</a:t>
            </a:r>
            <a:r>
              <a:rPr lang="en-HT" dirty="0"/>
              <a:t>hatsap or Phone / +50941483700</a:t>
            </a:r>
          </a:p>
        </p:txBody>
      </p:sp>
    </p:spTree>
    <p:extLst>
      <p:ext uri="{BB962C8B-B14F-4D97-AF65-F5344CB8AC3E}">
        <p14:creationId xmlns:p14="http://schemas.microsoft.com/office/powerpoint/2010/main" val="786051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FDC9F-AA5A-C591-9D5C-51BBDC33006C}"/>
              </a:ext>
            </a:extLst>
          </p:cNvPr>
          <p:cNvSpPr>
            <a:spLocks noGrp="1"/>
          </p:cNvSpPr>
          <p:nvPr>
            <p:ph type="title"/>
          </p:nvPr>
        </p:nvSpPr>
        <p:spPr>
          <a:xfrm>
            <a:off x="1603122" y="363592"/>
            <a:ext cx="5937755" cy="660536"/>
          </a:xfrm>
        </p:spPr>
        <p:txBody>
          <a:bodyPr>
            <a:normAutofit fontScale="90000"/>
          </a:bodyPr>
          <a:lstStyle/>
          <a:p>
            <a:r>
              <a:rPr lang="en-HT" dirty="0"/>
              <a:t>P</a:t>
            </a:r>
            <a:r>
              <a:rPr lang="en-US" dirty="0"/>
              <a:t>r</a:t>
            </a:r>
            <a:r>
              <a:rPr lang="en-HT" dirty="0"/>
              <a:t>osesus autorizasion</a:t>
            </a:r>
          </a:p>
        </p:txBody>
      </p:sp>
      <p:pic>
        <p:nvPicPr>
          <p:cNvPr id="5" name="Content Placeholder 4">
            <a:extLst>
              <a:ext uri="{FF2B5EF4-FFF2-40B4-BE49-F238E27FC236}">
                <a16:creationId xmlns:a16="http://schemas.microsoft.com/office/drawing/2014/main" id="{57273EC7-B74E-10C0-029F-D87214C8915C}"/>
              </a:ext>
            </a:extLst>
          </p:cNvPr>
          <p:cNvPicPr>
            <a:picLocks noGrp="1" noChangeAspect="1"/>
          </p:cNvPicPr>
          <p:nvPr>
            <p:ph idx="1"/>
          </p:nvPr>
        </p:nvPicPr>
        <p:blipFill>
          <a:blip r:embed="rId2"/>
          <a:stretch>
            <a:fillRect/>
          </a:stretch>
        </p:blipFill>
        <p:spPr>
          <a:xfrm>
            <a:off x="161110" y="1840993"/>
            <a:ext cx="8836586" cy="4701340"/>
          </a:xfrm>
          <a:ln>
            <a:solidFill>
              <a:schemeClr val="accent1"/>
            </a:solidFill>
          </a:ln>
        </p:spPr>
      </p:pic>
      <p:sp>
        <p:nvSpPr>
          <p:cNvPr id="6" name="Rectangle 5">
            <a:extLst>
              <a:ext uri="{FF2B5EF4-FFF2-40B4-BE49-F238E27FC236}">
                <a16:creationId xmlns:a16="http://schemas.microsoft.com/office/drawing/2014/main" id="{6496FDB7-760C-DCC3-DAD6-038F09D7DC41}"/>
              </a:ext>
            </a:extLst>
          </p:cNvPr>
          <p:cNvSpPr/>
          <p:nvPr/>
        </p:nvSpPr>
        <p:spPr>
          <a:xfrm>
            <a:off x="4047744" y="5376672"/>
            <a:ext cx="1060704" cy="829056"/>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7" name="TextBox 6">
            <a:extLst>
              <a:ext uri="{FF2B5EF4-FFF2-40B4-BE49-F238E27FC236}">
                <a16:creationId xmlns:a16="http://schemas.microsoft.com/office/drawing/2014/main" id="{A03729AE-ABDE-D280-73FC-5645DD9ECC44}"/>
              </a:ext>
            </a:extLst>
          </p:cNvPr>
          <p:cNvSpPr txBox="1"/>
          <p:nvPr/>
        </p:nvSpPr>
        <p:spPr>
          <a:xfrm>
            <a:off x="573024" y="3429000"/>
            <a:ext cx="1877568" cy="646331"/>
          </a:xfrm>
          <a:prstGeom prst="rect">
            <a:avLst/>
          </a:prstGeom>
          <a:solidFill>
            <a:schemeClr val="bg1"/>
          </a:solidFill>
          <a:ln>
            <a:solidFill>
              <a:schemeClr val="accent1"/>
            </a:solidFill>
          </a:ln>
        </p:spPr>
        <p:txBody>
          <a:bodyPr wrap="square" rtlCol="0">
            <a:spAutoFit/>
          </a:bodyPr>
          <a:lstStyle/>
          <a:p>
            <a:r>
              <a:rPr lang="en-HT" dirty="0"/>
              <a:t>Clike sou button ki ecri Login lan.</a:t>
            </a:r>
          </a:p>
        </p:txBody>
      </p:sp>
      <p:cxnSp>
        <p:nvCxnSpPr>
          <p:cNvPr id="9" name="Straight Arrow Connector 8">
            <a:extLst>
              <a:ext uri="{FF2B5EF4-FFF2-40B4-BE49-F238E27FC236}">
                <a16:creationId xmlns:a16="http://schemas.microsoft.com/office/drawing/2014/main" id="{D264DB54-06E6-7445-0247-33D64F8A7311}"/>
              </a:ext>
            </a:extLst>
          </p:cNvPr>
          <p:cNvCxnSpPr/>
          <p:nvPr/>
        </p:nvCxnSpPr>
        <p:spPr>
          <a:xfrm>
            <a:off x="2304288" y="4108704"/>
            <a:ext cx="1743456" cy="1267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5573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A4ED9-C7D7-A184-B649-995C0B96513D}"/>
              </a:ext>
            </a:extLst>
          </p:cNvPr>
          <p:cNvSpPr>
            <a:spLocks noGrp="1"/>
          </p:cNvSpPr>
          <p:nvPr>
            <p:ph type="title"/>
          </p:nvPr>
        </p:nvSpPr>
        <p:spPr>
          <a:xfrm>
            <a:off x="1313094" y="216817"/>
            <a:ext cx="5907149" cy="632460"/>
          </a:xfrm>
        </p:spPr>
        <p:txBody>
          <a:bodyPr>
            <a:normAutofit fontScale="90000"/>
          </a:bodyPr>
          <a:lstStyle/>
          <a:p>
            <a:r>
              <a:rPr lang="en-HT" dirty="0"/>
              <a:t>P</a:t>
            </a:r>
            <a:r>
              <a:rPr lang="en-US" dirty="0"/>
              <a:t>r</a:t>
            </a:r>
            <a:r>
              <a:rPr lang="en-HT" dirty="0"/>
              <a:t>osesus autorizasion</a:t>
            </a:r>
          </a:p>
        </p:txBody>
      </p:sp>
      <p:pic>
        <p:nvPicPr>
          <p:cNvPr id="4" name="Picture 3">
            <a:extLst>
              <a:ext uri="{FF2B5EF4-FFF2-40B4-BE49-F238E27FC236}">
                <a16:creationId xmlns:a16="http://schemas.microsoft.com/office/drawing/2014/main" id="{ECB8CC88-F917-23BF-3C61-B0A50515D36A}"/>
              </a:ext>
            </a:extLst>
          </p:cNvPr>
          <p:cNvPicPr>
            <a:picLocks noChangeAspect="1"/>
          </p:cNvPicPr>
          <p:nvPr/>
        </p:nvPicPr>
        <p:blipFill>
          <a:blip r:embed="rId2"/>
          <a:stretch>
            <a:fillRect/>
          </a:stretch>
        </p:blipFill>
        <p:spPr>
          <a:xfrm>
            <a:off x="428244" y="2455260"/>
            <a:ext cx="8287512" cy="4402740"/>
          </a:xfrm>
          <a:prstGeom prst="rect">
            <a:avLst/>
          </a:prstGeom>
          <a:ln>
            <a:solidFill>
              <a:schemeClr val="accent1"/>
            </a:solidFill>
          </a:ln>
        </p:spPr>
      </p:pic>
      <p:sp>
        <p:nvSpPr>
          <p:cNvPr id="5" name="TextBox 4">
            <a:extLst>
              <a:ext uri="{FF2B5EF4-FFF2-40B4-BE49-F238E27FC236}">
                <a16:creationId xmlns:a16="http://schemas.microsoft.com/office/drawing/2014/main" id="{84B7FB10-E6A0-9B51-4739-B970A273A0E9}"/>
              </a:ext>
            </a:extLst>
          </p:cNvPr>
          <p:cNvSpPr txBox="1"/>
          <p:nvPr/>
        </p:nvSpPr>
        <p:spPr>
          <a:xfrm>
            <a:off x="8156448" y="2455260"/>
            <a:ext cx="559308" cy="369332"/>
          </a:xfrm>
          <a:prstGeom prst="rect">
            <a:avLst/>
          </a:prstGeom>
          <a:noFill/>
          <a:ln>
            <a:solidFill>
              <a:schemeClr val="accent1"/>
            </a:solidFill>
          </a:ln>
        </p:spPr>
        <p:txBody>
          <a:bodyPr wrap="square" rtlCol="0">
            <a:spAutoFit/>
          </a:bodyPr>
          <a:lstStyle/>
          <a:p>
            <a:endParaRPr lang="en-HT" dirty="0"/>
          </a:p>
        </p:txBody>
      </p:sp>
      <p:sp>
        <p:nvSpPr>
          <p:cNvPr id="6" name="TextBox 5">
            <a:extLst>
              <a:ext uri="{FF2B5EF4-FFF2-40B4-BE49-F238E27FC236}">
                <a16:creationId xmlns:a16="http://schemas.microsoft.com/office/drawing/2014/main" id="{BAB3C427-23D1-E3E8-0F0A-C7B9C1D2B615}"/>
              </a:ext>
            </a:extLst>
          </p:cNvPr>
          <p:cNvSpPr txBox="1"/>
          <p:nvPr/>
        </p:nvSpPr>
        <p:spPr>
          <a:xfrm>
            <a:off x="7540877" y="330708"/>
            <a:ext cx="1413385" cy="1477328"/>
          </a:xfrm>
          <a:prstGeom prst="rect">
            <a:avLst/>
          </a:prstGeom>
          <a:solidFill>
            <a:schemeClr val="bg1"/>
          </a:solidFill>
          <a:ln>
            <a:solidFill>
              <a:schemeClr val="accent1"/>
            </a:solidFill>
          </a:ln>
        </p:spPr>
        <p:txBody>
          <a:bodyPr wrap="square" rtlCol="0">
            <a:spAutoFit/>
          </a:bodyPr>
          <a:lstStyle/>
          <a:p>
            <a:r>
              <a:rPr lang="en-HT" dirty="0"/>
              <a:t>Sa Indike ou poko identifyew sou system lan</a:t>
            </a:r>
          </a:p>
        </p:txBody>
      </p:sp>
      <p:cxnSp>
        <p:nvCxnSpPr>
          <p:cNvPr id="8" name="Straight Arrow Connector 7">
            <a:extLst>
              <a:ext uri="{FF2B5EF4-FFF2-40B4-BE49-F238E27FC236}">
                <a16:creationId xmlns:a16="http://schemas.microsoft.com/office/drawing/2014/main" id="{239FCFD3-E612-E0A9-AF79-747CEEAE49E9}"/>
              </a:ext>
            </a:extLst>
          </p:cNvPr>
          <p:cNvCxnSpPr>
            <a:cxnSpLocks/>
          </p:cNvCxnSpPr>
          <p:nvPr/>
        </p:nvCxnSpPr>
        <p:spPr>
          <a:xfrm>
            <a:off x="8436102" y="1531037"/>
            <a:ext cx="0" cy="924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20524BC-6933-26B8-3DBC-FF421D705F4B}"/>
              </a:ext>
            </a:extLst>
          </p:cNvPr>
          <p:cNvSpPr/>
          <p:nvPr/>
        </p:nvSpPr>
        <p:spPr>
          <a:xfrm>
            <a:off x="2657856" y="3048000"/>
            <a:ext cx="3864864" cy="109728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1" name="TextBox 10">
            <a:extLst>
              <a:ext uri="{FF2B5EF4-FFF2-40B4-BE49-F238E27FC236}">
                <a16:creationId xmlns:a16="http://schemas.microsoft.com/office/drawing/2014/main" id="{A9DD381C-4047-C52F-0EC2-573BF3C90795}"/>
              </a:ext>
            </a:extLst>
          </p:cNvPr>
          <p:cNvSpPr txBox="1"/>
          <p:nvPr/>
        </p:nvSpPr>
        <p:spPr>
          <a:xfrm>
            <a:off x="189738" y="1227130"/>
            <a:ext cx="2705100" cy="1200329"/>
          </a:xfrm>
          <a:prstGeom prst="rect">
            <a:avLst/>
          </a:prstGeom>
          <a:solidFill>
            <a:schemeClr val="bg1"/>
          </a:solidFill>
          <a:ln>
            <a:solidFill>
              <a:schemeClr val="accent1"/>
            </a:solidFill>
          </a:ln>
        </p:spPr>
        <p:txBody>
          <a:bodyPr wrap="square" rtlCol="0">
            <a:spAutoFit/>
          </a:bodyPr>
          <a:lstStyle/>
          <a:p>
            <a:r>
              <a:rPr lang="en-HT" dirty="0"/>
              <a:t>Rempli fom sa avec email ou non itilisate ou et mo pass ou. Epi clike sou button Login lan.</a:t>
            </a:r>
          </a:p>
        </p:txBody>
      </p:sp>
      <p:cxnSp>
        <p:nvCxnSpPr>
          <p:cNvPr id="13" name="Straight Arrow Connector 12">
            <a:extLst>
              <a:ext uri="{FF2B5EF4-FFF2-40B4-BE49-F238E27FC236}">
                <a16:creationId xmlns:a16="http://schemas.microsoft.com/office/drawing/2014/main" id="{74B421A4-BC34-5ED6-EC3C-14976B857B71}"/>
              </a:ext>
            </a:extLst>
          </p:cNvPr>
          <p:cNvCxnSpPr/>
          <p:nvPr/>
        </p:nvCxnSpPr>
        <p:spPr>
          <a:xfrm>
            <a:off x="2561463" y="2133600"/>
            <a:ext cx="1388745" cy="914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1314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A4ED9-C7D7-A184-B649-995C0B96513D}"/>
              </a:ext>
            </a:extLst>
          </p:cNvPr>
          <p:cNvSpPr>
            <a:spLocks noGrp="1"/>
          </p:cNvSpPr>
          <p:nvPr>
            <p:ph type="title"/>
          </p:nvPr>
        </p:nvSpPr>
        <p:spPr>
          <a:xfrm>
            <a:off x="1170432" y="379476"/>
            <a:ext cx="5907149" cy="632460"/>
          </a:xfrm>
        </p:spPr>
        <p:txBody>
          <a:bodyPr>
            <a:normAutofit fontScale="90000"/>
          </a:bodyPr>
          <a:lstStyle/>
          <a:p>
            <a:r>
              <a:rPr lang="en-HT" dirty="0"/>
              <a:t>Paj AkEY Mwater</a:t>
            </a:r>
          </a:p>
        </p:txBody>
      </p:sp>
      <p:pic>
        <p:nvPicPr>
          <p:cNvPr id="7" name="Picture 6">
            <a:extLst>
              <a:ext uri="{FF2B5EF4-FFF2-40B4-BE49-F238E27FC236}">
                <a16:creationId xmlns:a16="http://schemas.microsoft.com/office/drawing/2014/main" id="{D8A57C59-7C2A-65AB-3E6F-D3221FA5903D}"/>
              </a:ext>
            </a:extLst>
          </p:cNvPr>
          <p:cNvPicPr>
            <a:picLocks noChangeAspect="1"/>
          </p:cNvPicPr>
          <p:nvPr/>
        </p:nvPicPr>
        <p:blipFill>
          <a:blip r:embed="rId2"/>
          <a:stretch>
            <a:fillRect/>
          </a:stretch>
        </p:blipFill>
        <p:spPr>
          <a:xfrm>
            <a:off x="240008" y="2052209"/>
            <a:ext cx="8663983" cy="4595972"/>
          </a:xfrm>
          <a:prstGeom prst="rect">
            <a:avLst/>
          </a:prstGeom>
          <a:ln>
            <a:solidFill>
              <a:schemeClr val="accent1"/>
            </a:solidFill>
          </a:ln>
        </p:spPr>
      </p:pic>
      <p:sp>
        <p:nvSpPr>
          <p:cNvPr id="9" name="Rectangle 8">
            <a:extLst>
              <a:ext uri="{FF2B5EF4-FFF2-40B4-BE49-F238E27FC236}">
                <a16:creationId xmlns:a16="http://schemas.microsoft.com/office/drawing/2014/main" id="{DE9E092A-60A8-B9FC-F68C-14D1FC014257}"/>
              </a:ext>
            </a:extLst>
          </p:cNvPr>
          <p:cNvSpPr/>
          <p:nvPr/>
        </p:nvSpPr>
        <p:spPr>
          <a:xfrm>
            <a:off x="8241792" y="2060448"/>
            <a:ext cx="658368" cy="268224"/>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2" name="TextBox 11">
            <a:extLst>
              <a:ext uri="{FF2B5EF4-FFF2-40B4-BE49-F238E27FC236}">
                <a16:creationId xmlns:a16="http://schemas.microsoft.com/office/drawing/2014/main" id="{DA5C9E8C-E0F3-D815-DF23-C322F9970AA9}"/>
              </a:ext>
            </a:extLst>
          </p:cNvPr>
          <p:cNvSpPr txBox="1"/>
          <p:nvPr/>
        </p:nvSpPr>
        <p:spPr>
          <a:xfrm>
            <a:off x="7534656" y="234041"/>
            <a:ext cx="1365504" cy="1200329"/>
          </a:xfrm>
          <a:prstGeom prst="rect">
            <a:avLst/>
          </a:prstGeom>
          <a:solidFill>
            <a:schemeClr val="bg1"/>
          </a:solidFill>
          <a:ln>
            <a:solidFill>
              <a:schemeClr val="accent1"/>
            </a:solidFill>
          </a:ln>
        </p:spPr>
        <p:txBody>
          <a:bodyPr wrap="square" rtlCol="0">
            <a:spAutoFit/>
          </a:bodyPr>
          <a:lstStyle/>
          <a:p>
            <a:r>
              <a:rPr lang="en-HT" dirty="0"/>
              <a:t>Ou bien identifyew sou mWater.</a:t>
            </a:r>
          </a:p>
        </p:txBody>
      </p:sp>
      <p:cxnSp>
        <p:nvCxnSpPr>
          <p:cNvPr id="15" name="Straight Arrow Connector 14">
            <a:extLst>
              <a:ext uri="{FF2B5EF4-FFF2-40B4-BE49-F238E27FC236}">
                <a16:creationId xmlns:a16="http://schemas.microsoft.com/office/drawing/2014/main" id="{1150C4BD-1946-5A23-E3BD-16416785A06A}"/>
              </a:ext>
            </a:extLst>
          </p:cNvPr>
          <p:cNvCxnSpPr/>
          <p:nvPr/>
        </p:nvCxnSpPr>
        <p:spPr>
          <a:xfrm>
            <a:off x="8656320" y="1157371"/>
            <a:ext cx="0" cy="8948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8507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C145-C070-FB2E-2A30-C522C4336EB0}"/>
              </a:ext>
            </a:extLst>
          </p:cNvPr>
          <p:cNvSpPr>
            <a:spLocks noGrp="1"/>
          </p:cNvSpPr>
          <p:nvPr>
            <p:ph type="title"/>
          </p:nvPr>
        </p:nvSpPr>
        <p:spPr>
          <a:xfrm>
            <a:off x="767644" y="256533"/>
            <a:ext cx="3290594" cy="1141497"/>
          </a:xfrm>
        </p:spPr>
        <p:txBody>
          <a:bodyPr/>
          <a:lstStyle/>
          <a:p>
            <a:r>
              <a:rPr lang="en-HT" dirty="0"/>
              <a:t>Hanwash HOME</a:t>
            </a:r>
          </a:p>
        </p:txBody>
      </p:sp>
      <p:sp>
        <p:nvSpPr>
          <p:cNvPr id="4" name="Text Placeholder 3">
            <a:extLst>
              <a:ext uri="{FF2B5EF4-FFF2-40B4-BE49-F238E27FC236}">
                <a16:creationId xmlns:a16="http://schemas.microsoft.com/office/drawing/2014/main" id="{17D2ADE7-3B18-F919-87E2-9305A660376F}"/>
              </a:ext>
            </a:extLst>
          </p:cNvPr>
          <p:cNvSpPr>
            <a:spLocks noGrp="1"/>
          </p:cNvSpPr>
          <p:nvPr>
            <p:ph type="body" sz="half" idx="2"/>
          </p:nvPr>
        </p:nvSpPr>
        <p:spPr>
          <a:xfrm>
            <a:off x="767644" y="4046629"/>
            <a:ext cx="3454400" cy="717282"/>
          </a:xfrm>
          <a:ln>
            <a:solidFill>
              <a:schemeClr val="accent1"/>
            </a:solidFill>
          </a:ln>
        </p:spPr>
        <p:txBody>
          <a:bodyPr>
            <a:normAutofit fontScale="85000" lnSpcReduction="20000"/>
          </a:bodyPr>
          <a:lstStyle/>
          <a:p>
            <a:pPr algn="l"/>
            <a:r>
              <a:rPr lang="en-HT" sz="1900" dirty="0"/>
              <a:t>Lyen URL </a:t>
            </a:r>
            <a:r>
              <a:rPr lang="en-HT" sz="3300" dirty="0"/>
              <a:t>: </a:t>
            </a:r>
            <a:r>
              <a:rPr lang="en-HT" sz="2500" dirty="0"/>
              <a:t>   </a:t>
            </a:r>
            <a:r>
              <a:rPr lang="en-US" sz="2500" dirty="0"/>
              <a:t>http://</a:t>
            </a:r>
            <a:r>
              <a:rPr lang="en-US" sz="2500" dirty="0" err="1"/>
              <a:t>go.mwater.co</a:t>
            </a:r>
            <a:r>
              <a:rPr lang="en-US" sz="2500" dirty="0"/>
              <a:t>/</a:t>
            </a:r>
            <a:r>
              <a:rPr lang="en-US" sz="2500" dirty="0" err="1"/>
              <a:t>hanwash</a:t>
            </a:r>
            <a:endParaRPr lang="en-US" sz="2500" dirty="0"/>
          </a:p>
          <a:p>
            <a:pPr algn="l"/>
            <a:endParaRPr lang="en-HT" dirty="0"/>
          </a:p>
        </p:txBody>
      </p:sp>
      <p:pic>
        <p:nvPicPr>
          <p:cNvPr id="7" name="Content Placeholder 6">
            <a:extLst>
              <a:ext uri="{FF2B5EF4-FFF2-40B4-BE49-F238E27FC236}">
                <a16:creationId xmlns:a16="http://schemas.microsoft.com/office/drawing/2014/main" id="{A841EF8D-2009-6023-892E-09A97CEA2B2C}"/>
              </a:ext>
            </a:extLst>
          </p:cNvPr>
          <p:cNvPicPr>
            <a:picLocks noGrp="1" noChangeAspect="1"/>
          </p:cNvPicPr>
          <p:nvPr>
            <p:ph idx="1"/>
          </p:nvPr>
        </p:nvPicPr>
        <p:blipFill>
          <a:blip r:embed="rId2"/>
          <a:stretch>
            <a:fillRect/>
          </a:stretch>
        </p:blipFill>
        <p:spPr>
          <a:xfrm>
            <a:off x="4604704" y="2814577"/>
            <a:ext cx="4539296" cy="2411500"/>
          </a:xfrm>
          <a:ln>
            <a:solidFill>
              <a:schemeClr val="accent1"/>
            </a:solidFill>
          </a:ln>
        </p:spPr>
      </p:pic>
      <p:sp>
        <p:nvSpPr>
          <p:cNvPr id="3" name="TextBox 2">
            <a:extLst>
              <a:ext uri="{FF2B5EF4-FFF2-40B4-BE49-F238E27FC236}">
                <a16:creationId xmlns:a16="http://schemas.microsoft.com/office/drawing/2014/main" id="{4E80D51F-1F04-5217-6416-2D3586049B58}"/>
              </a:ext>
            </a:extLst>
          </p:cNvPr>
          <p:cNvSpPr txBox="1"/>
          <p:nvPr/>
        </p:nvSpPr>
        <p:spPr>
          <a:xfrm>
            <a:off x="585216" y="1755648"/>
            <a:ext cx="3779520" cy="923330"/>
          </a:xfrm>
          <a:prstGeom prst="rect">
            <a:avLst/>
          </a:prstGeom>
          <a:solidFill>
            <a:schemeClr val="bg1"/>
          </a:solidFill>
          <a:ln>
            <a:solidFill>
              <a:schemeClr val="accent1"/>
            </a:solidFill>
          </a:ln>
        </p:spPr>
        <p:txBody>
          <a:bodyPr wrap="square" rtlCol="0">
            <a:spAutoFit/>
          </a:bodyPr>
          <a:lstStyle/>
          <a:p>
            <a:r>
              <a:rPr lang="en-HT" dirty="0"/>
              <a:t>Kounya ou met itilize lyen url sa ki amba pouw rive sou page HANWASH Home lan.</a:t>
            </a:r>
          </a:p>
        </p:txBody>
      </p:sp>
    </p:spTree>
    <p:extLst>
      <p:ext uri="{BB962C8B-B14F-4D97-AF65-F5344CB8AC3E}">
        <p14:creationId xmlns:p14="http://schemas.microsoft.com/office/powerpoint/2010/main" val="3756298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03B16-7DC0-60EB-E6C9-6F85AC2B0681}"/>
              </a:ext>
            </a:extLst>
          </p:cNvPr>
          <p:cNvSpPr>
            <a:spLocks noGrp="1"/>
          </p:cNvSpPr>
          <p:nvPr>
            <p:ph type="title"/>
          </p:nvPr>
        </p:nvSpPr>
        <p:spPr>
          <a:xfrm>
            <a:off x="1752600" y="160020"/>
            <a:ext cx="5913120" cy="513080"/>
          </a:xfrm>
        </p:spPr>
        <p:txBody>
          <a:bodyPr>
            <a:normAutofit fontScale="90000"/>
          </a:bodyPr>
          <a:lstStyle/>
          <a:p>
            <a:r>
              <a:rPr lang="en-HT" dirty="0"/>
              <a:t>Access the CPE CONSOLES</a:t>
            </a:r>
          </a:p>
        </p:txBody>
      </p:sp>
      <p:pic>
        <p:nvPicPr>
          <p:cNvPr id="4" name="Picture 3">
            <a:extLst>
              <a:ext uri="{FF2B5EF4-FFF2-40B4-BE49-F238E27FC236}">
                <a16:creationId xmlns:a16="http://schemas.microsoft.com/office/drawing/2014/main" id="{4906E316-5813-B914-FFBB-CD8FF46CE855}"/>
              </a:ext>
            </a:extLst>
          </p:cNvPr>
          <p:cNvPicPr>
            <a:picLocks noChangeAspect="1"/>
          </p:cNvPicPr>
          <p:nvPr/>
        </p:nvPicPr>
        <p:blipFill>
          <a:blip r:embed="rId2"/>
          <a:stretch>
            <a:fillRect/>
          </a:stretch>
        </p:blipFill>
        <p:spPr>
          <a:xfrm>
            <a:off x="92515" y="2098548"/>
            <a:ext cx="8958970" cy="4759452"/>
          </a:xfrm>
          <a:prstGeom prst="rect">
            <a:avLst/>
          </a:prstGeom>
          <a:ln>
            <a:solidFill>
              <a:schemeClr val="accent1"/>
            </a:solidFill>
          </a:ln>
        </p:spPr>
      </p:pic>
      <p:sp>
        <p:nvSpPr>
          <p:cNvPr id="7" name="Rectangle 6">
            <a:extLst>
              <a:ext uri="{FF2B5EF4-FFF2-40B4-BE49-F238E27FC236}">
                <a16:creationId xmlns:a16="http://schemas.microsoft.com/office/drawing/2014/main" id="{CE3200CD-E717-24D5-D7E8-6247CC23AFCD}"/>
              </a:ext>
            </a:extLst>
          </p:cNvPr>
          <p:cNvSpPr/>
          <p:nvPr/>
        </p:nvSpPr>
        <p:spPr>
          <a:xfrm>
            <a:off x="2906702" y="4238940"/>
            <a:ext cx="545007" cy="9689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8" name="Rectangle 7">
            <a:extLst>
              <a:ext uri="{FF2B5EF4-FFF2-40B4-BE49-F238E27FC236}">
                <a16:creationId xmlns:a16="http://schemas.microsoft.com/office/drawing/2014/main" id="{9F32ADDB-BEDA-FA32-F11D-A80C400E017D}"/>
              </a:ext>
            </a:extLst>
          </p:cNvPr>
          <p:cNvSpPr/>
          <p:nvPr/>
        </p:nvSpPr>
        <p:spPr>
          <a:xfrm>
            <a:off x="3827158" y="3960381"/>
            <a:ext cx="575284" cy="84779"/>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Rectangle 8">
            <a:extLst>
              <a:ext uri="{FF2B5EF4-FFF2-40B4-BE49-F238E27FC236}">
                <a16:creationId xmlns:a16="http://schemas.microsoft.com/office/drawing/2014/main" id="{90410DE1-7B62-709E-1497-285F326F04BD}"/>
              </a:ext>
            </a:extLst>
          </p:cNvPr>
          <p:cNvSpPr/>
          <p:nvPr/>
        </p:nvSpPr>
        <p:spPr>
          <a:xfrm>
            <a:off x="5698347" y="4148106"/>
            <a:ext cx="551062" cy="90834"/>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0" name="Rectangle 9">
            <a:extLst>
              <a:ext uri="{FF2B5EF4-FFF2-40B4-BE49-F238E27FC236}">
                <a16:creationId xmlns:a16="http://schemas.microsoft.com/office/drawing/2014/main" id="{A22DFF18-8AE5-C6AD-431D-0A9E27AA58E7}"/>
              </a:ext>
            </a:extLst>
          </p:cNvPr>
          <p:cNvSpPr/>
          <p:nvPr/>
        </p:nvSpPr>
        <p:spPr>
          <a:xfrm>
            <a:off x="6624858" y="3960381"/>
            <a:ext cx="563174" cy="84779"/>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1" name="TextBox 10">
            <a:extLst>
              <a:ext uri="{FF2B5EF4-FFF2-40B4-BE49-F238E27FC236}">
                <a16:creationId xmlns:a16="http://schemas.microsoft.com/office/drawing/2014/main" id="{76939316-66D4-AFD3-E6DC-6DD796CE4CF0}"/>
              </a:ext>
            </a:extLst>
          </p:cNvPr>
          <p:cNvSpPr txBox="1"/>
          <p:nvPr/>
        </p:nvSpPr>
        <p:spPr>
          <a:xfrm>
            <a:off x="2413420" y="1089692"/>
            <a:ext cx="3560458" cy="923330"/>
          </a:xfrm>
          <a:prstGeom prst="rect">
            <a:avLst/>
          </a:prstGeom>
          <a:solidFill>
            <a:schemeClr val="bg1"/>
          </a:solidFill>
          <a:ln>
            <a:solidFill>
              <a:schemeClr val="accent1"/>
            </a:solidFill>
          </a:ln>
        </p:spPr>
        <p:txBody>
          <a:bodyPr wrap="square" rtlCol="0">
            <a:spAutoFit/>
          </a:bodyPr>
          <a:lstStyle/>
          <a:p>
            <a:r>
              <a:rPr lang="en-HT" dirty="0"/>
              <a:t>Chak CPE sa yo mete en plas depann de komin lan. Par egzamp ou k clike sous CPE Cavaillon an.</a:t>
            </a:r>
          </a:p>
        </p:txBody>
      </p:sp>
      <p:cxnSp>
        <p:nvCxnSpPr>
          <p:cNvPr id="13" name="Straight Arrow Connector 12">
            <a:extLst>
              <a:ext uri="{FF2B5EF4-FFF2-40B4-BE49-F238E27FC236}">
                <a16:creationId xmlns:a16="http://schemas.microsoft.com/office/drawing/2014/main" id="{6D444551-B353-E2D3-6A13-EE8E7EEBB838}"/>
              </a:ext>
            </a:extLst>
          </p:cNvPr>
          <p:cNvCxnSpPr/>
          <p:nvPr/>
        </p:nvCxnSpPr>
        <p:spPr>
          <a:xfrm>
            <a:off x="3073400" y="2290021"/>
            <a:ext cx="0" cy="19035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EBFEAED-06FF-7A34-789B-595E949A0FED}"/>
              </a:ext>
            </a:extLst>
          </p:cNvPr>
          <p:cNvCxnSpPr>
            <a:stCxn id="11" idx="2"/>
          </p:cNvCxnSpPr>
          <p:nvPr/>
        </p:nvCxnSpPr>
        <p:spPr>
          <a:xfrm flipH="1">
            <a:off x="4114800" y="2013022"/>
            <a:ext cx="78849" cy="1947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7B72A3B-8A0A-E9AE-EA19-89FAB0AF6BCB}"/>
              </a:ext>
            </a:extLst>
          </p:cNvPr>
          <p:cNvCxnSpPr/>
          <p:nvPr/>
        </p:nvCxnSpPr>
        <p:spPr>
          <a:xfrm>
            <a:off x="5829300" y="2290021"/>
            <a:ext cx="144578" cy="17551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B910EF1-0FDE-2758-5FC4-797DF4FA3C86}"/>
              </a:ext>
            </a:extLst>
          </p:cNvPr>
          <p:cNvCxnSpPr/>
          <p:nvPr/>
        </p:nvCxnSpPr>
        <p:spPr>
          <a:xfrm>
            <a:off x="5973878" y="2290021"/>
            <a:ext cx="932567" cy="1670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14089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341A7-5C0D-3EBC-FB34-432B83147786}"/>
              </a:ext>
            </a:extLst>
          </p:cNvPr>
          <p:cNvSpPr>
            <a:spLocks noGrp="1"/>
          </p:cNvSpPr>
          <p:nvPr>
            <p:ph type="ctrTitle"/>
          </p:nvPr>
        </p:nvSpPr>
        <p:spPr>
          <a:xfrm>
            <a:off x="1503071" y="2550015"/>
            <a:ext cx="6726527" cy="732237"/>
          </a:xfrm>
        </p:spPr>
        <p:txBody>
          <a:bodyPr>
            <a:normAutofit fontScale="90000"/>
          </a:bodyPr>
          <a:lstStyle/>
          <a:p>
            <a:r>
              <a:rPr lang="en-HT" dirty="0"/>
              <a:t>KISA ki nan KONSOL lan</a:t>
            </a:r>
          </a:p>
        </p:txBody>
      </p:sp>
      <p:sp>
        <p:nvSpPr>
          <p:cNvPr id="3" name="Subtitle 2">
            <a:extLst>
              <a:ext uri="{FF2B5EF4-FFF2-40B4-BE49-F238E27FC236}">
                <a16:creationId xmlns:a16="http://schemas.microsoft.com/office/drawing/2014/main" id="{517EB423-7C68-211C-8674-FBA5277D9E37}"/>
              </a:ext>
            </a:extLst>
          </p:cNvPr>
          <p:cNvSpPr>
            <a:spLocks noGrp="1"/>
          </p:cNvSpPr>
          <p:nvPr>
            <p:ph type="subTitle" idx="1"/>
          </p:nvPr>
        </p:nvSpPr>
        <p:spPr>
          <a:xfrm>
            <a:off x="2304289" y="4297810"/>
            <a:ext cx="5111858" cy="1785998"/>
          </a:xfrm>
          <a:solidFill>
            <a:schemeClr val="tx1"/>
          </a:solidFill>
          <a:ln>
            <a:solidFill>
              <a:schemeClr val="accent1"/>
            </a:solidFill>
          </a:ln>
        </p:spPr>
        <p:txBody>
          <a:bodyPr>
            <a:normAutofit fontScale="85000" lnSpcReduction="20000"/>
          </a:bodyPr>
          <a:lstStyle/>
          <a:p>
            <a:pPr algn="just"/>
            <a:r>
              <a:rPr lang="en-HT" dirty="0">
                <a:solidFill>
                  <a:schemeClr val="bg1"/>
                </a:solidFill>
              </a:rPr>
              <a:t>Konsol lan gen 2 paj, ou k rentre sou nimpot ladan yo siw vle.</a:t>
            </a:r>
          </a:p>
          <a:p>
            <a:pPr marL="457200" indent="-457200" algn="just">
              <a:buAutoNum type="arabicPeriod"/>
            </a:pPr>
            <a:r>
              <a:rPr lang="en-HT" dirty="0">
                <a:solidFill>
                  <a:schemeClr val="bg1"/>
                </a:solidFill>
              </a:rPr>
              <a:t>1. CPE Reports (Vesyon Angle)</a:t>
            </a:r>
          </a:p>
          <a:p>
            <a:pPr marL="457200" indent="-457200" algn="just">
              <a:buAutoNum type="arabicPeriod"/>
            </a:pPr>
            <a:r>
              <a:rPr lang="en-HT" dirty="0">
                <a:solidFill>
                  <a:schemeClr val="bg1"/>
                </a:solidFill>
              </a:rPr>
              <a:t>2. Rapport CPE (Vesyon FRANSE)</a:t>
            </a:r>
          </a:p>
          <a:p>
            <a:pPr marL="457200" indent="-457200" algn="just">
              <a:buAutoNum type="arabicPeriod"/>
            </a:pPr>
            <a:endParaRPr lang="en-HT" dirty="0">
              <a:solidFill>
                <a:schemeClr val="bg1"/>
              </a:solidFill>
            </a:endParaRPr>
          </a:p>
          <a:p>
            <a:pPr algn="just"/>
            <a:r>
              <a:rPr lang="en-HT" dirty="0">
                <a:solidFill>
                  <a:schemeClr val="bg1"/>
                </a:solidFill>
              </a:rPr>
              <a:t>Sivouple rete sou paj Rapport CPE an.</a:t>
            </a:r>
          </a:p>
          <a:p>
            <a:pPr algn="just"/>
            <a:endParaRPr lang="en-HT" dirty="0">
              <a:solidFill>
                <a:schemeClr val="bg1"/>
              </a:solidFill>
            </a:endParaRPr>
          </a:p>
        </p:txBody>
      </p:sp>
    </p:spTree>
    <p:extLst>
      <p:ext uri="{BB962C8B-B14F-4D97-AF65-F5344CB8AC3E}">
        <p14:creationId xmlns:p14="http://schemas.microsoft.com/office/powerpoint/2010/main" val="102083834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{CBF1E924-B9DB-4041-BA81-B1CBA651A201}tf10001120</Template>
  <TotalTime>13133</TotalTime>
  <Words>715</Words>
  <Application>Microsoft Macintosh PowerPoint</Application>
  <PresentationFormat>Letter Paper (8.5x11 in)</PresentationFormat>
  <Paragraphs>78</Paragraphs>
  <Slides>30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Gill Sans MT</vt:lpstr>
      <vt:lpstr>Parcel</vt:lpstr>
      <vt:lpstr>Komite Pwen Dlo (KPE)</vt:lpstr>
      <vt:lpstr> Kijan pouw jwenn konsol la? </vt:lpstr>
      <vt:lpstr>Paj Mwater </vt:lpstr>
      <vt:lpstr>Prosesus autorizasion</vt:lpstr>
      <vt:lpstr>Prosesus autorizasion</vt:lpstr>
      <vt:lpstr>Paj AkEY Mwater</vt:lpstr>
      <vt:lpstr>Hanwash HOME</vt:lpstr>
      <vt:lpstr>Access the CPE CONSOLES</vt:lpstr>
      <vt:lpstr>KISA ki nan KONSOL lan</vt:lpstr>
      <vt:lpstr>KONSOL lan</vt:lpstr>
      <vt:lpstr>Konsol lan</vt:lpstr>
      <vt:lpstr>Konsol lan</vt:lpstr>
      <vt:lpstr>Konsol lan</vt:lpstr>
      <vt:lpstr>Fonsyonalite</vt:lpstr>
      <vt:lpstr>Rapport cpe</vt:lpstr>
      <vt:lpstr>Opsyon ki nan antet</vt:lpstr>
      <vt:lpstr>Opsyon ki nan ANtet</vt:lpstr>
      <vt:lpstr>Afiche done nan konsol lan</vt:lpstr>
      <vt:lpstr>The MAP section</vt:lpstr>
      <vt:lpstr>The Map section</vt:lpstr>
      <vt:lpstr>Community section</vt:lpstr>
      <vt:lpstr>Inspections section</vt:lpstr>
      <vt:lpstr>Inspections section</vt:lpstr>
      <vt:lpstr>Financial section</vt:lpstr>
      <vt:lpstr>Export</vt:lpstr>
      <vt:lpstr>You can export a table</vt:lpstr>
      <vt:lpstr>You can export a table</vt:lpstr>
      <vt:lpstr>You can export a table</vt:lpstr>
      <vt:lpstr>Other export options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 Hunt</dc:creator>
  <cp:lastModifiedBy>Alexandro_ Disla</cp:lastModifiedBy>
  <cp:revision>51</cp:revision>
  <dcterms:created xsi:type="dcterms:W3CDTF">2024-03-14T13:36:03Z</dcterms:created>
  <dcterms:modified xsi:type="dcterms:W3CDTF">2024-11-25T15:02:31Z</dcterms:modified>
</cp:coreProperties>
</file>

<file path=docProps/thumbnail.jpeg>
</file>